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 id="2147483744" r:id="rId2"/>
    <p:sldMasterId id="2147483756" r:id="rId3"/>
  </p:sldMasterIdLst>
  <p:notesMasterIdLst>
    <p:notesMasterId r:id="rId17"/>
  </p:notesMasterIdLst>
  <p:sldIdLst>
    <p:sldId id="680" r:id="rId4"/>
    <p:sldId id="375" r:id="rId5"/>
    <p:sldId id="611" r:id="rId6"/>
    <p:sldId id="302" r:id="rId7"/>
    <p:sldId id="629" r:id="rId8"/>
    <p:sldId id="616" r:id="rId9"/>
    <p:sldId id="759" r:id="rId10"/>
    <p:sldId id="840" r:id="rId11"/>
    <p:sldId id="760" r:id="rId12"/>
    <p:sldId id="825" r:id="rId13"/>
    <p:sldId id="842" r:id="rId14"/>
    <p:sldId id="841" r:id="rId15"/>
    <p:sldId id="740" r:id="rId16"/>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79FF"/>
    <a:srgbClr val="FC7CE4"/>
    <a:srgbClr val="E9A08F"/>
    <a:srgbClr val="EFAD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0" autoAdjust="0"/>
    <p:restoredTop sz="70000" autoAdjust="0"/>
  </p:normalViewPr>
  <p:slideViewPr>
    <p:cSldViewPr snapToGrid="0">
      <p:cViewPr varScale="1">
        <p:scale>
          <a:sx n="69" d="100"/>
          <a:sy n="69" d="100"/>
        </p:scale>
        <p:origin x="176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B165EEA8-4A68-435D-AAF9-F05035D76E90}" type="datetimeFigureOut">
              <a:rPr kumimoji="1" lang="ja-JP" altLang="en-US" smtClean="0"/>
              <a:t>2021/1/7</a:t>
            </a:fld>
            <a:endParaRPr kumimoji="1" lang="ja-JP" altLang="en-US"/>
          </a:p>
        </p:txBody>
      </p:sp>
      <p:sp>
        <p:nvSpPr>
          <p:cNvPr id="4" name="スライド イメージ プレースホルダー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E057BC7-CAD0-442C-A25D-F5748B2D6908}" type="slidenum">
              <a:rPr kumimoji="1" lang="ja-JP" altLang="en-US" smtClean="0"/>
              <a:t>‹#›</a:t>
            </a:fld>
            <a:endParaRPr kumimoji="1" lang="ja-JP" altLang="en-US"/>
          </a:p>
        </p:txBody>
      </p:sp>
    </p:spTree>
    <p:extLst>
      <p:ext uri="{BB962C8B-B14F-4D97-AF65-F5344CB8AC3E}">
        <p14:creationId xmlns:p14="http://schemas.microsoft.com/office/powerpoint/2010/main" val="39856367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ここで、先行研究を用いて、その序破急を定義します。</a:t>
            </a:r>
            <a:endParaRPr kumimoji="1" lang="en-US" altLang="ja-JP" dirty="0"/>
          </a:p>
          <a:p>
            <a:r>
              <a:rPr kumimoji="1" lang="ja-JP" altLang="en-US" dirty="0"/>
              <a:t>本研究は序破急をこのように定義します。</a:t>
            </a:r>
            <a:endParaRPr kumimoji="1" lang="en-US" altLang="ja-JP" dirty="0"/>
          </a:p>
          <a:p>
            <a:endParaRPr kumimoji="1" lang="en-US" altLang="ja-JP" dirty="0"/>
          </a:p>
          <a:p>
            <a:r>
              <a:rPr lang="ja-JP" altLang="en-US" sz="1200" dirty="0">
                <a:latin typeface="メイリオ" panose="020B0604030504040204" pitchFamily="50" charset="-128"/>
                <a:ea typeface="メイリオ" panose="020B0604030504040204" pitchFamily="50" charset="-128"/>
              </a:rPr>
              <a:t>１．序破急はテンポの変化である</a:t>
            </a:r>
            <a:endParaRPr lang="en-US" altLang="zh-CN"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２．間はテンポの変わり目のサインである</a:t>
            </a:r>
            <a:endParaRPr lang="en-US" altLang="zh-CN"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３．序破急は再帰的に存在する</a:t>
            </a:r>
            <a:endParaRPr lang="en-US" altLang="ja-JP" sz="1200" dirty="0">
              <a:latin typeface="メイリオ" panose="020B0604030504040204" pitchFamily="50" charset="-128"/>
              <a:ea typeface="メイリオ" panose="020B0604030504040204" pitchFamily="50" charset="-128"/>
            </a:endParaRPr>
          </a:p>
          <a:p>
            <a:endParaRPr lang="en-US" altLang="zh-CN"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になります。</a:t>
            </a:r>
            <a:endParaRPr lang="zh-CN" altLang="en-US"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7E057BC7-CAD0-442C-A25D-F5748B2D6908}" type="slidenum">
              <a:rPr kumimoji="1" lang="ja-JP" altLang="en-US" smtClean="0"/>
              <a:t>1</a:t>
            </a:fld>
            <a:endParaRPr kumimoji="1" lang="ja-JP" altLang="en-US"/>
          </a:p>
        </p:txBody>
      </p:sp>
    </p:spTree>
    <p:extLst>
      <p:ext uri="{BB962C8B-B14F-4D97-AF65-F5344CB8AC3E}">
        <p14:creationId xmlns:p14="http://schemas.microsoft.com/office/powerpoint/2010/main" val="16499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より客観的に序破急を証明するため、車人形の西川古柳先生にお願いし、モーションを採集しました。</a:t>
            </a:r>
          </a:p>
        </p:txBody>
      </p:sp>
      <p:sp>
        <p:nvSpPr>
          <p:cNvPr id="4" name="スライド番号プレースホルダー 3"/>
          <p:cNvSpPr>
            <a:spLocks noGrp="1"/>
          </p:cNvSpPr>
          <p:nvPr>
            <p:ph type="sldNum" sz="quarter" idx="5"/>
          </p:nvPr>
        </p:nvSpPr>
        <p:spPr/>
        <p:txBody>
          <a:bodyPr/>
          <a:lstStyle/>
          <a:p>
            <a:fld id="{7E057BC7-CAD0-442C-A25D-F5748B2D6908}" type="slidenum">
              <a:rPr kumimoji="1" lang="ja-JP" altLang="en-US" smtClean="0"/>
              <a:t>10</a:t>
            </a:fld>
            <a:endParaRPr kumimoji="1" lang="ja-JP" altLang="en-US"/>
          </a:p>
        </p:txBody>
      </p:sp>
    </p:spTree>
    <p:extLst>
      <p:ext uri="{BB962C8B-B14F-4D97-AF65-F5344CB8AC3E}">
        <p14:creationId xmlns:p14="http://schemas.microsoft.com/office/powerpoint/2010/main" val="1599347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同じく、この</a:t>
            </a:r>
            <a:r>
              <a:rPr kumimoji="1" lang="en-US" altLang="ja-JP" dirty="0"/>
              <a:t>7</a:t>
            </a:r>
            <a:r>
              <a:rPr kumimoji="1" lang="ja-JP" altLang="en-US" dirty="0"/>
              <a:t>分間のデータには、序破急が綺麗に分けられていることが分かります。</a:t>
            </a:r>
          </a:p>
        </p:txBody>
      </p:sp>
      <p:sp>
        <p:nvSpPr>
          <p:cNvPr id="4" name="スライド番号プレースホルダー 3"/>
          <p:cNvSpPr>
            <a:spLocks noGrp="1"/>
          </p:cNvSpPr>
          <p:nvPr>
            <p:ph type="sldNum" sz="quarter" idx="5"/>
          </p:nvPr>
        </p:nvSpPr>
        <p:spPr/>
        <p:txBody>
          <a:bodyPr/>
          <a:lstStyle/>
          <a:p>
            <a:fld id="{7E057BC7-CAD0-442C-A25D-F5748B2D6908}" type="slidenum">
              <a:rPr kumimoji="1" lang="ja-JP" altLang="en-US" smtClean="0"/>
              <a:t>11</a:t>
            </a:fld>
            <a:endParaRPr kumimoji="1" lang="ja-JP" altLang="en-US"/>
          </a:p>
        </p:txBody>
      </p:sp>
    </p:spTree>
    <p:extLst>
      <p:ext uri="{BB962C8B-B14F-4D97-AF65-F5344CB8AC3E}">
        <p14:creationId xmlns:p14="http://schemas.microsoft.com/office/powerpoint/2010/main" val="1337264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スペクトラムでの解析も同じ序破急が観測され、短い序破急も観測されています。</a:t>
            </a:r>
          </a:p>
        </p:txBody>
      </p:sp>
      <p:sp>
        <p:nvSpPr>
          <p:cNvPr id="4" name="スライド番号プレースホルダー 3"/>
          <p:cNvSpPr>
            <a:spLocks noGrp="1"/>
          </p:cNvSpPr>
          <p:nvPr>
            <p:ph type="sldNum" sz="quarter" idx="5"/>
          </p:nvPr>
        </p:nvSpPr>
        <p:spPr/>
        <p:txBody>
          <a:bodyPr/>
          <a:lstStyle/>
          <a:p>
            <a:fld id="{7E057BC7-CAD0-442C-A25D-F5748B2D6908}" type="slidenum">
              <a:rPr kumimoji="1" lang="ja-JP" altLang="en-US" smtClean="0"/>
              <a:t>12</a:t>
            </a:fld>
            <a:endParaRPr kumimoji="1" lang="ja-JP" altLang="en-US"/>
          </a:p>
        </p:txBody>
      </p:sp>
    </p:spTree>
    <p:extLst>
      <p:ext uri="{BB962C8B-B14F-4D97-AF65-F5344CB8AC3E}">
        <p14:creationId xmlns:p14="http://schemas.microsoft.com/office/powerpoint/2010/main" val="654938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また、文楽の序破急宇について説明します。</a:t>
            </a:r>
            <a:endParaRPr kumimoji="1" lang="en-US" altLang="ja-JP" dirty="0"/>
          </a:p>
          <a:p>
            <a:r>
              <a:rPr kumimoji="1" lang="ja-JP" altLang="en-US" dirty="0"/>
              <a:t>文楽には、人形以外に、式を取る大夫と三味線があります。</a:t>
            </a:r>
            <a:endParaRPr kumimoji="1" lang="en-US" altLang="ja-JP" dirty="0"/>
          </a:p>
          <a:p>
            <a:r>
              <a:rPr kumimoji="1" lang="ja-JP" altLang="en-US" dirty="0"/>
              <a:t>文楽人形のモーションにある序破急は、義太夫のストーリーに合わせて表現しています。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そのため、本研究は、人形モーションのスピードに焦点を当て、</a:t>
            </a:r>
            <a:r>
              <a:rPr lang="ja-JP" altLang="en-US" sz="1200" dirty="0">
                <a:latin typeface="メイリオ" panose="020B0604030504040204" pitchFamily="50" charset="-128"/>
                <a:ea typeface="メイリオ" panose="020B0604030504040204" pitchFamily="50" charset="-128"/>
              </a:rPr>
              <a:t>序破急の解析を行います。</a:t>
            </a:r>
            <a:endParaRPr lang="en-US" altLang="ja-JP" sz="1200"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D5F8F570-12FD-4723-A41B-16DF0EDDE947}" type="slidenum">
              <a:rPr kumimoji="1" lang="ja-JP" altLang="en-US" smtClean="0"/>
              <a:t>2</a:t>
            </a:fld>
            <a:endParaRPr kumimoji="1" lang="ja-JP" altLang="en-US"/>
          </a:p>
        </p:txBody>
      </p:sp>
    </p:spTree>
    <p:extLst>
      <p:ext uri="{BB962C8B-B14F-4D97-AF65-F5344CB8AC3E}">
        <p14:creationId xmlns:p14="http://schemas.microsoft.com/office/powerpoint/2010/main" val="1897585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ストーリーにあわせた序破急を使った特徴な例を、一つご覧に頂きたいと思います。</a:t>
            </a:r>
            <a:endParaRPr kumimoji="1" lang="en-US" altLang="ja-JP" dirty="0"/>
          </a:p>
          <a:p>
            <a:r>
              <a:rPr kumimoji="1" lang="ja-JP" altLang="en-US" dirty="0"/>
              <a:t>このように、文楽の序破急はストーリーに合わせていることが分かります。</a:t>
            </a:r>
          </a:p>
        </p:txBody>
      </p:sp>
      <p:sp>
        <p:nvSpPr>
          <p:cNvPr id="4" name="スライド番号プレースホルダー 3"/>
          <p:cNvSpPr>
            <a:spLocks noGrp="1"/>
          </p:cNvSpPr>
          <p:nvPr>
            <p:ph type="sldNum" sz="quarter" idx="5"/>
          </p:nvPr>
        </p:nvSpPr>
        <p:spPr/>
        <p:txBody>
          <a:bodyPr/>
          <a:lstStyle/>
          <a:p>
            <a:fld id="{738A1353-A77D-4330-A95F-72291E81DA75}" type="slidenum">
              <a:rPr kumimoji="1" lang="ja-JP" altLang="en-US" smtClean="0"/>
              <a:t>3</a:t>
            </a:fld>
            <a:endParaRPr kumimoji="1" lang="ja-JP" altLang="en-US"/>
          </a:p>
        </p:txBody>
      </p:sp>
    </p:spTree>
    <p:extLst>
      <p:ext uri="{BB962C8B-B14F-4D97-AF65-F5344CB8AC3E}">
        <p14:creationId xmlns:p14="http://schemas.microsoft.com/office/powerpoint/2010/main" val="3527637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kumimoji="1" lang="ja-JP" altLang="en-US" dirty="0"/>
              <a:t>さきほど</a:t>
            </a:r>
            <a:r>
              <a:rPr kumimoji="1" lang="en-US" altLang="ja-JP" dirty="0"/>
              <a:t>DVD</a:t>
            </a:r>
            <a:r>
              <a:rPr kumimoji="1" lang="ja-JP" altLang="en-US" dirty="0"/>
              <a:t>のシーンを解析するため、</a:t>
            </a:r>
            <a:r>
              <a:rPr lang="ja-JP" altLang="en-US" dirty="0"/>
              <a:t>桐竹勘十郎（</a:t>
            </a:r>
            <a:r>
              <a:rPr lang="ja-JP" altLang="en-US" i="1" dirty="0"/>
              <a:t>きりたけ</a:t>
            </a:r>
            <a:r>
              <a:rPr lang="ja-JP" altLang="en-US" dirty="0"/>
              <a:t> かんじゅうろう）一座での</a:t>
            </a:r>
            <a:r>
              <a:rPr kumimoji="1" lang="ja-JP" altLang="en-US" dirty="0"/>
              <a:t>文楽データの採集を行いました。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その動作の美しいさが見て取れます。</a:t>
            </a:r>
            <a:endParaRPr kumimoji="1" lang="en-US" altLang="ja-JP" dirty="0"/>
          </a:p>
          <a:p>
            <a:pPr algn="l"/>
            <a:r>
              <a:rPr kumimoji="1" lang="ja-JP" altLang="en-US" dirty="0"/>
              <a:t>このように、光学式および磁気式を併用し、高い精度で文楽の動作表現をデータ化しています。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t>映像のように、文楽のモーションデータと音楽の両方を取っています。</a:t>
            </a:r>
            <a:endParaRPr lang="en-US" altLang="ja-JP" dirty="0"/>
          </a:p>
        </p:txBody>
      </p:sp>
      <p:sp>
        <p:nvSpPr>
          <p:cNvPr id="4" name="スライド番号プレースホルダー 3"/>
          <p:cNvSpPr>
            <a:spLocks noGrp="1"/>
          </p:cNvSpPr>
          <p:nvPr>
            <p:ph type="sldNum" sz="quarter" idx="10"/>
          </p:nvPr>
        </p:nvSpPr>
        <p:spPr/>
        <p:txBody>
          <a:bodyPr/>
          <a:lstStyle/>
          <a:p>
            <a:fld id="{45D2F7F1-5ADB-4000-9299-CA39C8E9FC6C}" type="slidenum">
              <a:rPr kumimoji="1" lang="ja-JP" altLang="en-US" smtClean="0"/>
              <a:t>4</a:t>
            </a:fld>
            <a:endParaRPr kumimoji="1" lang="ja-JP" altLang="en-US"/>
          </a:p>
        </p:txBody>
      </p:sp>
    </p:spTree>
    <p:extLst>
      <p:ext uri="{BB962C8B-B14F-4D97-AF65-F5344CB8AC3E}">
        <p14:creationId xmlns:p14="http://schemas.microsoft.com/office/powerpoint/2010/main" val="494481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文楽人形の序破急は、太夫のテンポに合わせているので、まず楽譜の解析を行います。</a:t>
            </a:r>
            <a:endParaRPr kumimoji="1" lang="en-US" altLang="ja-JP" dirty="0"/>
          </a:p>
          <a:p>
            <a:r>
              <a:rPr kumimoji="1" lang="ja-JP" altLang="en-US" dirty="0"/>
              <a:t>音楽の解析については、</a:t>
            </a:r>
            <a:r>
              <a:rPr lang="ja-JP" altLang="en-US" sz="1200" dirty="0">
                <a:latin typeface="AXIS Std R"/>
                <a:ea typeface="AXIS Std R"/>
                <a:cs typeface="AXIS Std R"/>
              </a:rPr>
              <a:t>デジタル的な方法を試したが、西洋音楽メカニズムに基づいた楽譜変換アルゴリズム、つまりテンポが一定であることを前提にした抽出手法がほとんどのため、</a:t>
            </a:r>
            <a:endParaRPr lang="en-US" altLang="ja-JP" sz="1200" dirty="0">
              <a:latin typeface="AXIS Std R"/>
              <a:ea typeface="AXIS Std R"/>
              <a:cs typeface="AXIS Std R"/>
            </a:endParaRPr>
          </a:p>
          <a:p>
            <a:r>
              <a:rPr lang="ja-JP" altLang="en-US" sz="1200" dirty="0">
                <a:latin typeface="AXIS Std R"/>
                <a:ea typeface="AXIS Std R"/>
                <a:cs typeface="AXIS Std R"/>
              </a:rPr>
              <a:t>文楽の太夫の声に対応できないことを確認しました。</a:t>
            </a:r>
            <a:endParaRPr lang="en-US" altLang="ja-JP" sz="1200" dirty="0">
              <a:latin typeface="AXIS Std R"/>
              <a:ea typeface="AXIS Std R"/>
              <a:cs typeface="AXIS Std R"/>
            </a:endParaRPr>
          </a:p>
          <a:p>
            <a:r>
              <a:rPr lang="ja-JP" altLang="en-US" sz="1200" dirty="0">
                <a:latin typeface="AXIS Std R"/>
                <a:ea typeface="AXIS Std R"/>
                <a:cs typeface="AXIS Std R"/>
              </a:rPr>
              <a:t>そのため、より高精度の音楽家檜垣による定性的な楽譜化を行いました。</a:t>
            </a:r>
            <a:endParaRPr lang="en-US" altLang="ja-JP" sz="1200" dirty="0">
              <a:latin typeface="AXIS Std R"/>
              <a:ea typeface="AXIS Std R"/>
              <a:cs typeface="AXIS Std R"/>
            </a:endParaRPr>
          </a:p>
          <a:p>
            <a:r>
              <a:rPr kumimoji="1" lang="ja-JP" altLang="en-US" sz="1200" dirty="0">
                <a:latin typeface="AXIS Std R"/>
              </a:rPr>
              <a:t>ご覧の通り、テンポが常に変化していることが分かります。</a:t>
            </a:r>
            <a:endParaRPr kumimoji="1" lang="en-US" altLang="ja-JP" sz="1200" dirty="0">
              <a:latin typeface="AXIS Std R"/>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738A1353-A77D-4330-A95F-72291E81DA75}" type="slidenum">
              <a:rPr kumimoji="1" lang="ja-JP" altLang="en-US" smtClean="0"/>
              <a:t>5</a:t>
            </a:fld>
            <a:endParaRPr kumimoji="1" lang="ja-JP" altLang="en-US"/>
          </a:p>
        </p:txBody>
      </p:sp>
    </p:spTree>
    <p:extLst>
      <p:ext uri="{BB962C8B-B14F-4D97-AF65-F5344CB8AC3E}">
        <p14:creationId xmlns:p14="http://schemas.microsoft.com/office/powerpoint/2010/main" val="1828554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楽譜に合わせたモーションの解析になります。</a:t>
            </a:r>
            <a:endParaRPr kumimoji="1" lang="en-US" altLang="ja-JP" dirty="0"/>
          </a:p>
          <a:p>
            <a:r>
              <a:rPr kumimoji="1" lang="ja-JP" altLang="en-US" dirty="0"/>
              <a:t>上の図は、</a:t>
            </a:r>
            <a:r>
              <a:rPr lang="ja-JP" altLang="en-US" sz="1200" dirty="0">
                <a:latin typeface="メイリオ" panose="020B0604030504040204" pitchFamily="50" charset="-128"/>
                <a:ea typeface="メイリオ" panose="020B0604030504040204" pitchFamily="50" charset="-128"/>
              </a:rPr>
              <a:t>大夫語りのから取ったテンポです。</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下の図は、主要な関節（首、腰、左手、右手）の角速度になります。</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ご覧の通り、主要な関節（首、腰、左手、右手）の速度は序破急（緩急）になっていることが確認できる。</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738A1353-A77D-4330-A95F-72291E81DA75}" type="slidenum">
              <a:rPr kumimoji="1" lang="ja-JP" altLang="en-US" smtClean="0"/>
              <a:t>6</a:t>
            </a:fld>
            <a:endParaRPr kumimoji="1" lang="ja-JP" altLang="en-US"/>
          </a:p>
        </p:txBody>
      </p:sp>
    </p:spTree>
    <p:extLst>
      <p:ext uri="{BB962C8B-B14F-4D97-AF65-F5344CB8AC3E}">
        <p14:creationId xmlns:p14="http://schemas.microsoft.com/office/powerpoint/2010/main" val="2720409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さらに、感情表現が最も重要とされる首関節のスペクトラム解析を行います。</a:t>
            </a:r>
            <a:endParaRPr kumimoji="1" lang="en-US" altLang="ja-JP" dirty="0"/>
          </a:p>
          <a:p>
            <a:r>
              <a:rPr kumimoji="1" lang="ja-JP" altLang="en-US" dirty="0"/>
              <a:t>ご覧の通り、序破急の三つの部分に分けられています。</a:t>
            </a:r>
            <a:endParaRPr kumimoji="1" lang="en-US" altLang="ja-JP" dirty="0"/>
          </a:p>
          <a:p>
            <a:r>
              <a:rPr kumimoji="1" lang="ja-JP" altLang="en-US" dirty="0"/>
              <a:t>さらに、急の部分において、最初定義したように、長い序破急に、短い序破急も観測されています。</a:t>
            </a:r>
          </a:p>
        </p:txBody>
      </p:sp>
      <p:sp>
        <p:nvSpPr>
          <p:cNvPr id="4" name="スライド番号プレースホルダー 3"/>
          <p:cNvSpPr>
            <a:spLocks noGrp="1"/>
          </p:cNvSpPr>
          <p:nvPr>
            <p:ph type="sldNum" sz="quarter" idx="5"/>
          </p:nvPr>
        </p:nvSpPr>
        <p:spPr/>
        <p:txBody>
          <a:bodyPr/>
          <a:lstStyle/>
          <a:p>
            <a:fld id="{7E057BC7-CAD0-442C-A25D-F5748B2D6908}" type="slidenum">
              <a:rPr kumimoji="1" lang="ja-JP" altLang="en-US" smtClean="0"/>
              <a:t>7</a:t>
            </a:fld>
            <a:endParaRPr kumimoji="1" lang="ja-JP" altLang="en-US"/>
          </a:p>
        </p:txBody>
      </p:sp>
    </p:spTree>
    <p:extLst>
      <p:ext uri="{BB962C8B-B14F-4D97-AF65-F5344CB8AC3E}">
        <p14:creationId xmlns:p14="http://schemas.microsoft.com/office/powerpoint/2010/main" val="2855341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文楽人形のモーションにある序破急を解析するため、</a:t>
            </a:r>
            <a:r>
              <a:rPr kumimoji="1" lang="en-US" altLang="ja-JP" dirty="0"/>
              <a:t>Perfume</a:t>
            </a:r>
            <a:r>
              <a:rPr kumimoji="1" lang="ja-JP" altLang="en-US" dirty="0"/>
              <a:t>のデータを用いて比較を行います。</a:t>
            </a:r>
            <a:endParaRPr kumimoji="1" lang="en-US" altLang="ja-JP" dirty="0"/>
          </a:p>
          <a:p>
            <a:r>
              <a:rPr kumimoji="1" lang="ja-JP" altLang="en-US" dirty="0"/>
              <a:t>ご覧の通り、文楽のように、ストーリーに合わせた大きな変化が確認できません。</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7E057BC7-CAD0-442C-A25D-F5748B2D6908}" type="slidenum">
              <a:rPr kumimoji="1" lang="ja-JP" altLang="en-US" smtClean="0"/>
              <a:t>8</a:t>
            </a:fld>
            <a:endParaRPr kumimoji="1" lang="ja-JP" altLang="en-US"/>
          </a:p>
        </p:txBody>
      </p:sp>
    </p:spTree>
    <p:extLst>
      <p:ext uri="{BB962C8B-B14F-4D97-AF65-F5344CB8AC3E}">
        <p14:creationId xmlns:p14="http://schemas.microsoft.com/office/powerpoint/2010/main" val="162600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スペクトラムで見ても、</a:t>
            </a:r>
            <a:r>
              <a:rPr kumimoji="1" lang="en-US" altLang="ja-JP" dirty="0"/>
              <a:t>Perfume</a:t>
            </a:r>
            <a:r>
              <a:rPr kumimoji="1" lang="ja-JP" altLang="en-US" dirty="0"/>
              <a:t>の動きは、ほとんど音楽の</a:t>
            </a:r>
            <a:r>
              <a:rPr kumimoji="1" lang="en-US" altLang="ja-JP" dirty="0"/>
              <a:t>2Hz</a:t>
            </a:r>
            <a:r>
              <a:rPr kumimoji="1" lang="ja-JP" altLang="en-US" dirty="0"/>
              <a:t>～</a:t>
            </a:r>
            <a:r>
              <a:rPr kumimoji="1" lang="en-US" altLang="ja-JP" dirty="0"/>
              <a:t>1Hz</a:t>
            </a:r>
            <a:r>
              <a:rPr kumimoji="1" lang="ja-JP" altLang="en-US" dirty="0"/>
              <a:t>のビートに合わせて踊っているのが分かります。</a:t>
            </a:r>
            <a:endParaRPr kumimoji="1" lang="en-US" altLang="ja-JP" dirty="0"/>
          </a:p>
          <a:p>
            <a:r>
              <a:rPr kumimoji="1" lang="ja-JP" altLang="en-US" dirty="0"/>
              <a:t>高周波の短い序破急も観測されていません。</a:t>
            </a:r>
          </a:p>
        </p:txBody>
      </p:sp>
      <p:sp>
        <p:nvSpPr>
          <p:cNvPr id="4" name="スライド番号プレースホルダー 3"/>
          <p:cNvSpPr>
            <a:spLocks noGrp="1"/>
          </p:cNvSpPr>
          <p:nvPr>
            <p:ph type="sldNum" sz="quarter" idx="5"/>
          </p:nvPr>
        </p:nvSpPr>
        <p:spPr/>
        <p:txBody>
          <a:bodyPr/>
          <a:lstStyle/>
          <a:p>
            <a:fld id="{7E057BC7-CAD0-442C-A25D-F5748B2D6908}" type="slidenum">
              <a:rPr kumimoji="1" lang="ja-JP" altLang="en-US" smtClean="0"/>
              <a:t>9</a:t>
            </a:fld>
            <a:endParaRPr kumimoji="1" lang="ja-JP" altLang="en-US"/>
          </a:p>
        </p:txBody>
      </p:sp>
    </p:spTree>
    <p:extLst>
      <p:ext uri="{BB962C8B-B14F-4D97-AF65-F5344CB8AC3E}">
        <p14:creationId xmlns:p14="http://schemas.microsoft.com/office/powerpoint/2010/main" val="203677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F88B94A-1637-4547-BE91-AA675547206A}" type="datetime1">
              <a:rPr kumimoji="1" lang="ja-JP" altLang="en-US" smtClean="0"/>
              <a:t>2021/1/7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247001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D106A76-8356-4387-98E8-F6BF78118C52}" type="datetime1">
              <a:rPr kumimoji="1" lang="ja-JP" altLang="en-US" smtClean="0"/>
              <a:t>2021/1/7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56366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1B26AC0-A132-42BC-A33E-CB15D342BDD2}" type="datetime1">
              <a:rPr kumimoji="1" lang="ja-JP" altLang="en-US" smtClean="0"/>
              <a:t>2021/1/7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3358348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F88B94A-1637-4547-BE91-AA675547206A}" type="datetime1">
              <a:rPr kumimoji="1" lang="ja-JP" altLang="en-US" smtClean="0"/>
              <a:t>2021/1/7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3710566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64A3297-BB96-49DD-87FE-DD4C8DBACCCF}" type="datetime1">
              <a:rPr kumimoji="1" lang="ja-JP" altLang="en-US" smtClean="0"/>
              <a:t>2021/1/7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3159442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B13A1FF-5027-4D2E-AA98-2CCBCF4A4F0E}" type="datetime1">
              <a:rPr kumimoji="1" lang="ja-JP" altLang="en-US" smtClean="0"/>
              <a:t>2021/1/7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2422003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771B098-290F-49F9-BE66-352848A98ECF}" type="datetime1">
              <a:rPr kumimoji="1" lang="ja-JP" altLang="en-US" smtClean="0"/>
              <a:t>2021/1/7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79376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0"/>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7550"/>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7D8410EC-07C2-468E-95A4-784F7D955361}" type="datetime1">
              <a:rPr kumimoji="1" lang="ja-JP" altLang="en-US" smtClean="0"/>
              <a:t>2021/1/7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423250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33C8DDB-57D4-40D5-BED9-5B75B4F58163}" type="datetime1">
              <a:rPr kumimoji="1" lang="ja-JP" altLang="en-US" smtClean="0"/>
              <a:t>2021/1/7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3998595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711DC-BB0C-4FCC-BB72-39D1A0B37489}" type="datetime1">
              <a:rPr kumimoji="1" lang="ja-JP" altLang="en-US" smtClean="0"/>
              <a:t>2021/1/7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2250786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73C48B1-F3D3-4512-B57C-FDB32BA19498}" type="datetime1">
              <a:rPr kumimoji="1" lang="ja-JP" altLang="en-US" smtClean="0"/>
              <a:t>2021/1/7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3691903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64A3297-BB96-49DD-87FE-DD4C8DBACCCF}" type="datetime1">
              <a:rPr kumimoji="1" lang="ja-JP" altLang="en-US" smtClean="0"/>
              <a:t>2021/1/7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3700652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965CD2C-A661-48A7-AD31-5F9A5B943E4C}" type="datetime1">
              <a:rPr kumimoji="1" lang="ja-JP" altLang="en-US" smtClean="0"/>
              <a:t>2021/1/7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452947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D106A76-8356-4387-98E8-F6BF78118C52}" type="datetime1">
              <a:rPr kumimoji="1" lang="ja-JP" altLang="en-US" smtClean="0"/>
              <a:t>2021/1/7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3891790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1B26AC0-A132-42BC-A33E-CB15D342BDD2}" type="datetime1">
              <a:rPr kumimoji="1" lang="ja-JP" altLang="en-US" smtClean="0"/>
              <a:t>2021/1/7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3376524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5CC054-B283-4D6A-9FE4-F34283ABF74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4884E72-906D-4223-82AD-71D4A31CEA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7DEB50B-E25C-495B-AC18-9FF1CD9E51CD}"/>
              </a:ext>
            </a:extLst>
          </p:cNvPr>
          <p:cNvSpPr>
            <a:spLocks noGrp="1"/>
          </p:cNvSpPr>
          <p:nvPr>
            <p:ph type="dt" sz="half" idx="10"/>
          </p:nvPr>
        </p:nvSpPr>
        <p:spPr/>
        <p:txBody>
          <a:bodyPr/>
          <a:lstStyle/>
          <a:p>
            <a:fld id="{4F88B94A-1637-4547-BE91-AA675547206A}" type="datetime1">
              <a:rPr kumimoji="1" lang="ja-JP" altLang="en-US" smtClean="0"/>
              <a:t>2021/1/7</a:t>
            </a:fld>
            <a:endParaRPr kumimoji="1" lang="ja-JP" altLang="en-US"/>
          </a:p>
        </p:txBody>
      </p:sp>
      <p:sp>
        <p:nvSpPr>
          <p:cNvPr id="5" name="フッター プレースホルダー 4">
            <a:extLst>
              <a:ext uri="{FF2B5EF4-FFF2-40B4-BE49-F238E27FC236}">
                <a16:creationId xmlns:a16="http://schemas.microsoft.com/office/drawing/2014/main" id="{4EA1D020-ECF9-4FCD-9DD0-5ACEDAB7B6D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252D819-4AD4-436C-BC95-CF119A90D5A5}"/>
              </a:ext>
            </a:extLst>
          </p:cNvPr>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3588775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292773-DF3C-42FB-8507-11FE1D750F9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082FFB7-4EE3-4385-A21F-4AB224818DB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03B1699-2FB7-4EAB-9859-E6F1E25ECBE6}"/>
              </a:ext>
            </a:extLst>
          </p:cNvPr>
          <p:cNvSpPr>
            <a:spLocks noGrp="1"/>
          </p:cNvSpPr>
          <p:nvPr>
            <p:ph type="dt" sz="half" idx="10"/>
          </p:nvPr>
        </p:nvSpPr>
        <p:spPr/>
        <p:txBody>
          <a:bodyPr/>
          <a:lstStyle/>
          <a:p>
            <a:fld id="{364A3297-BB96-49DD-87FE-DD4C8DBACCCF}" type="datetime1">
              <a:rPr kumimoji="1" lang="ja-JP" altLang="en-US" smtClean="0"/>
              <a:t>2021/1/7</a:t>
            </a:fld>
            <a:endParaRPr kumimoji="1" lang="ja-JP" altLang="en-US"/>
          </a:p>
        </p:txBody>
      </p:sp>
      <p:sp>
        <p:nvSpPr>
          <p:cNvPr id="5" name="フッター プレースホルダー 4">
            <a:extLst>
              <a:ext uri="{FF2B5EF4-FFF2-40B4-BE49-F238E27FC236}">
                <a16:creationId xmlns:a16="http://schemas.microsoft.com/office/drawing/2014/main" id="{DA2DB02A-7815-47FD-9781-9FD76B1DDA7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5CB6486-0FAF-4E31-9C27-950C7CCBC2A7}"/>
              </a:ext>
            </a:extLst>
          </p:cNvPr>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846530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A661DC-CF51-4CA7-9DFF-7EA749B5E46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EDA41F1-5D0D-4589-828B-F592D9AD57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7312107-BD18-443A-BE76-6EB9C8E45545}"/>
              </a:ext>
            </a:extLst>
          </p:cNvPr>
          <p:cNvSpPr>
            <a:spLocks noGrp="1"/>
          </p:cNvSpPr>
          <p:nvPr>
            <p:ph type="dt" sz="half" idx="10"/>
          </p:nvPr>
        </p:nvSpPr>
        <p:spPr/>
        <p:txBody>
          <a:bodyPr/>
          <a:lstStyle/>
          <a:p>
            <a:fld id="{3B13A1FF-5027-4D2E-AA98-2CCBCF4A4F0E}" type="datetime1">
              <a:rPr kumimoji="1" lang="ja-JP" altLang="en-US" smtClean="0"/>
              <a:t>2021/1/7</a:t>
            </a:fld>
            <a:endParaRPr kumimoji="1" lang="ja-JP" altLang="en-US"/>
          </a:p>
        </p:txBody>
      </p:sp>
      <p:sp>
        <p:nvSpPr>
          <p:cNvPr id="5" name="フッター プレースホルダー 4">
            <a:extLst>
              <a:ext uri="{FF2B5EF4-FFF2-40B4-BE49-F238E27FC236}">
                <a16:creationId xmlns:a16="http://schemas.microsoft.com/office/drawing/2014/main" id="{5D532012-18E1-4D49-B036-684B441615C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F46DF17-704E-4E0F-8DC6-22E24B990CD1}"/>
              </a:ext>
            </a:extLst>
          </p:cNvPr>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2810430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69402A-9768-4FFA-9021-473F7D373DB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A668DDE-4ADE-4932-AC36-7EE0A7CDDAF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AFF2499-655D-4A7B-82DC-ADE8BB1D10F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73718A6-5674-4158-94C3-655EAE30C254}"/>
              </a:ext>
            </a:extLst>
          </p:cNvPr>
          <p:cNvSpPr>
            <a:spLocks noGrp="1"/>
          </p:cNvSpPr>
          <p:nvPr>
            <p:ph type="dt" sz="half" idx="10"/>
          </p:nvPr>
        </p:nvSpPr>
        <p:spPr/>
        <p:txBody>
          <a:bodyPr/>
          <a:lstStyle/>
          <a:p>
            <a:fld id="{5771B098-290F-49F9-BE66-352848A98ECF}" type="datetime1">
              <a:rPr kumimoji="1" lang="ja-JP" altLang="en-US" smtClean="0"/>
              <a:t>2021/1/7</a:t>
            </a:fld>
            <a:endParaRPr kumimoji="1" lang="ja-JP" altLang="en-US"/>
          </a:p>
        </p:txBody>
      </p:sp>
      <p:sp>
        <p:nvSpPr>
          <p:cNvPr id="6" name="フッター プレースホルダー 5">
            <a:extLst>
              <a:ext uri="{FF2B5EF4-FFF2-40B4-BE49-F238E27FC236}">
                <a16:creationId xmlns:a16="http://schemas.microsoft.com/office/drawing/2014/main" id="{62D3A6A4-B856-4871-B008-07A2EF42044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A631DC0-DE38-4BCA-AC71-0FB220DBC4C7}"/>
              </a:ext>
            </a:extLst>
          </p:cNvPr>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949428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ED517B-9D96-4C5C-8050-A4C69D751DF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855C861-B928-4785-AEBD-02085C29CC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26777F3-2F2E-4F2F-8ACC-353CFAEFF89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C7028F0-1F0F-40F3-BCCE-3C3652D538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B8AD3D8-8C01-4AA7-AF17-EF5266A4FD8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385D10A-377B-4AC8-A0E1-4D73661D04F3}"/>
              </a:ext>
            </a:extLst>
          </p:cNvPr>
          <p:cNvSpPr>
            <a:spLocks noGrp="1"/>
          </p:cNvSpPr>
          <p:nvPr>
            <p:ph type="dt" sz="half" idx="10"/>
          </p:nvPr>
        </p:nvSpPr>
        <p:spPr/>
        <p:txBody>
          <a:bodyPr/>
          <a:lstStyle/>
          <a:p>
            <a:fld id="{7D8410EC-07C2-468E-95A4-784F7D955361}" type="datetime1">
              <a:rPr kumimoji="1" lang="ja-JP" altLang="en-US" smtClean="0"/>
              <a:t>2021/1/7</a:t>
            </a:fld>
            <a:endParaRPr kumimoji="1" lang="ja-JP" altLang="en-US"/>
          </a:p>
        </p:txBody>
      </p:sp>
      <p:sp>
        <p:nvSpPr>
          <p:cNvPr id="8" name="フッター プレースホルダー 7">
            <a:extLst>
              <a:ext uri="{FF2B5EF4-FFF2-40B4-BE49-F238E27FC236}">
                <a16:creationId xmlns:a16="http://schemas.microsoft.com/office/drawing/2014/main" id="{2D09410B-1F08-4559-9EB7-7BC5887EE38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34D3B9A-CE2A-4789-BDD5-CB9DEC349D46}"/>
              </a:ext>
            </a:extLst>
          </p:cNvPr>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1732617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1EE5C0-852B-4B9E-933A-64DA97CBD5B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9B4637E-54C6-424F-A35B-685192EB12FD}"/>
              </a:ext>
            </a:extLst>
          </p:cNvPr>
          <p:cNvSpPr>
            <a:spLocks noGrp="1"/>
          </p:cNvSpPr>
          <p:nvPr>
            <p:ph type="dt" sz="half" idx="10"/>
          </p:nvPr>
        </p:nvSpPr>
        <p:spPr/>
        <p:txBody>
          <a:bodyPr/>
          <a:lstStyle/>
          <a:p>
            <a:fld id="{D33C8DDB-57D4-40D5-BED9-5B75B4F58163}" type="datetime1">
              <a:rPr kumimoji="1" lang="ja-JP" altLang="en-US" smtClean="0"/>
              <a:t>2021/1/7</a:t>
            </a:fld>
            <a:endParaRPr kumimoji="1" lang="ja-JP" altLang="en-US"/>
          </a:p>
        </p:txBody>
      </p:sp>
      <p:sp>
        <p:nvSpPr>
          <p:cNvPr id="4" name="フッター プレースホルダー 3">
            <a:extLst>
              <a:ext uri="{FF2B5EF4-FFF2-40B4-BE49-F238E27FC236}">
                <a16:creationId xmlns:a16="http://schemas.microsoft.com/office/drawing/2014/main" id="{739D87C1-5FB0-4040-A52F-F2FD5681C57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4165E67-E241-4AA6-8DBD-1CE029600C8B}"/>
              </a:ext>
            </a:extLst>
          </p:cNvPr>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1554458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8A7206E-9EFB-424F-A29D-0C19B7634475}"/>
              </a:ext>
            </a:extLst>
          </p:cNvPr>
          <p:cNvSpPr>
            <a:spLocks noGrp="1"/>
          </p:cNvSpPr>
          <p:nvPr>
            <p:ph type="dt" sz="half" idx="10"/>
          </p:nvPr>
        </p:nvSpPr>
        <p:spPr/>
        <p:txBody>
          <a:bodyPr/>
          <a:lstStyle/>
          <a:p>
            <a:fld id="{E3A711DC-BB0C-4FCC-BB72-39D1A0B37489}" type="datetime1">
              <a:rPr kumimoji="1" lang="ja-JP" altLang="en-US" smtClean="0"/>
              <a:t>2021/1/7</a:t>
            </a:fld>
            <a:endParaRPr kumimoji="1" lang="ja-JP" altLang="en-US"/>
          </a:p>
        </p:txBody>
      </p:sp>
      <p:sp>
        <p:nvSpPr>
          <p:cNvPr id="3" name="フッター プレースホルダー 2">
            <a:extLst>
              <a:ext uri="{FF2B5EF4-FFF2-40B4-BE49-F238E27FC236}">
                <a16:creationId xmlns:a16="http://schemas.microsoft.com/office/drawing/2014/main" id="{6D6CB1F8-3DD7-407C-A928-01FB88EE6FB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6CCD543-E55A-496E-9B8E-7268DEB2857A}"/>
              </a:ext>
            </a:extLst>
          </p:cNvPr>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1683146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B13A1FF-5027-4D2E-AA98-2CCBCF4A4F0E}" type="datetime1">
              <a:rPr kumimoji="1" lang="ja-JP" altLang="en-US" smtClean="0"/>
              <a:t>2021/1/7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32923414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4EC72E-D5D9-4B05-84BA-C5EE89D7842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0ABEBD9-39BE-4475-9BC7-5D3A69DF1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71AA270-19DB-4458-9F7B-696ED3C06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825D06C-F275-4ED3-AF32-9DD5C133524F}"/>
              </a:ext>
            </a:extLst>
          </p:cNvPr>
          <p:cNvSpPr>
            <a:spLocks noGrp="1"/>
          </p:cNvSpPr>
          <p:nvPr>
            <p:ph type="dt" sz="half" idx="10"/>
          </p:nvPr>
        </p:nvSpPr>
        <p:spPr/>
        <p:txBody>
          <a:bodyPr/>
          <a:lstStyle/>
          <a:p>
            <a:fld id="{A73C48B1-F3D3-4512-B57C-FDB32BA19498}" type="datetime1">
              <a:rPr kumimoji="1" lang="ja-JP" altLang="en-US" smtClean="0"/>
              <a:t>2021/1/7</a:t>
            </a:fld>
            <a:endParaRPr kumimoji="1" lang="ja-JP" altLang="en-US"/>
          </a:p>
        </p:txBody>
      </p:sp>
      <p:sp>
        <p:nvSpPr>
          <p:cNvPr id="6" name="フッター プレースホルダー 5">
            <a:extLst>
              <a:ext uri="{FF2B5EF4-FFF2-40B4-BE49-F238E27FC236}">
                <a16:creationId xmlns:a16="http://schemas.microsoft.com/office/drawing/2014/main" id="{E49650C9-6894-4FC8-B299-2DF8B3E162A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CA10034-A5ED-48D1-AFDB-C1BB9602FEB5}"/>
              </a:ext>
            </a:extLst>
          </p:cNvPr>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4477405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23D4E8-599C-43C9-AC6B-097BA7E96D2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599286A-ADEF-438C-A3F4-4406C0646B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13E6B5D-4F04-453D-AE3A-22ACFFF601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8E63C4B-BBA5-4A84-AF13-9DAFA67B2A3B}"/>
              </a:ext>
            </a:extLst>
          </p:cNvPr>
          <p:cNvSpPr>
            <a:spLocks noGrp="1"/>
          </p:cNvSpPr>
          <p:nvPr>
            <p:ph type="dt" sz="half" idx="10"/>
          </p:nvPr>
        </p:nvSpPr>
        <p:spPr/>
        <p:txBody>
          <a:bodyPr/>
          <a:lstStyle/>
          <a:p>
            <a:fld id="{E965CD2C-A661-48A7-AD31-5F9A5B943E4C}" type="datetime1">
              <a:rPr kumimoji="1" lang="ja-JP" altLang="en-US" smtClean="0"/>
              <a:t>2021/1/7</a:t>
            </a:fld>
            <a:endParaRPr kumimoji="1" lang="ja-JP" altLang="en-US"/>
          </a:p>
        </p:txBody>
      </p:sp>
      <p:sp>
        <p:nvSpPr>
          <p:cNvPr id="6" name="フッター プレースホルダー 5">
            <a:extLst>
              <a:ext uri="{FF2B5EF4-FFF2-40B4-BE49-F238E27FC236}">
                <a16:creationId xmlns:a16="http://schemas.microsoft.com/office/drawing/2014/main" id="{1EC128FF-9432-4CCB-8743-B8BD4F82D22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BE63012-33F8-4171-939E-E797B37A8CAC}"/>
              </a:ext>
            </a:extLst>
          </p:cNvPr>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3334281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D96793-3044-4B37-9447-84143C3E012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62967FB-7A2C-4EAD-9197-B6EF5EDE27F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B059B30-C99B-4434-8655-C952CECC3209}"/>
              </a:ext>
            </a:extLst>
          </p:cNvPr>
          <p:cNvSpPr>
            <a:spLocks noGrp="1"/>
          </p:cNvSpPr>
          <p:nvPr>
            <p:ph type="dt" sz="half" idx="10"/>
          </p:nvPr>
        </p:nvSpPr>
        <p:spPr/>
        <p:txBody>
          <a:bodyPr/>
          <a:lstStyle/>
          <a:p>
            <a:fld id="{AD106A76-8356-4387-98E8-F6BF78118C52}" type="datetime1">
              <a:rPr kumimoji="1" lang="ja-JP" altLang="en-US" smtClean="0"/>
              <a:t>2021/1/7</a:t>
            </a:fld>
            <a:endParaRPr kumimoji="1" lang="ja-JP" altLang="en-US"/>
          </a:p>
        </p:txBody>
      </p:sp>
      <p:sp>
        <p:nvSpPr>
          <p:cNvPr id="5" name="フッター プレースホルダー 4">
            <a:extLst>
              <a:ext uri="{FF2B5EF4-FFF2-40B4-BE49-F238E27FC236}">
                <a16:creationId xmlns:a16="http://schemas.microsoft.com/office/drawing/2014/main" id="{070483D9-F8AA-4229-9827-5403D06DB8D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90BB81D-4C10-403F-AADF-0E78F67CE588}"/>
              </a:ext>
            </a:extLst>
          </p:cNvPr>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1713762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3BFD17D-E8EE-4DB8-A87B-803801D1E15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51E9DA4-64C8-4224-BD2B-D2B6F3C5A9A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B7BB124-BC3B-48FF-A7C8-4A69D9B0B6A2}"/>
              </a:ext>
            </a:extLst>
          </p:cNvPr>
          <p:cNvSpPr>
            <a:spLocks noGrp="1"/>
          </p:cNvSpPr>
          <p:nvPr>
            <p:ph type="dt" sz="half" idx="10"/>
          </p:nvPr>
        </p:nvSpPr>
        <p:spPr/>
        <p:txBody>
          <a:bodyPr/>
          <a:lstStyle/>
          <a:p>
            <a:fld id="{51B26AC0-A132-42BC-A33E-CB15D342BDD2}" type="datetime1">
              <a:rPr kumimoji="1" lang="ja-JP" altLang="en-US" smtClean="0"/>
              <a:t>2021/1/7</a:t>
            </a:fld>
            <a:endParaRPr kumimoji="1" lang="ja-JP" altLang="en-US"/>
          </a:p>
        </p:txBody>
      </p:sp>
      <p:sp>
        <p:nvSpPr>
          <p:cNvPr id="5" name="フッター プレースホルダー 4">
            <a:extLst>
              <a:ext uri="{FF2B5EF4-FFF2-40B4-BE49-F238E27FC236}">
                <a16:creationId xmlns:a16="http://schemas.microsoft.com/office/drawing/2014/main" id="{983EE17E-D968-4F82-B261-5DF1AF79014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3D08727-809F-4F33-BC5E-A5DC705DC63C}"/>
              </a:ext>
            </a:extLst>
          </p:cNvPr>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1721363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771B098-290F-49F9-BE66-352848A98ECF}" type="datetime1">
              <a:rPr kumimoji="1" lang="ja-JP" altLang="en-US" smtClean="0"/>
              <a:t>2021/1/7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1252735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0"/>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7550"/>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7D8410EC-07C2-468E-95A4-784F7D955361}" type="datetime1">
              <a:rPr kumimoji="1" lang="ja-JP" altLang="en-US" smtClean="0"/>
              <a:t>2021/1/7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410995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33C8DDB-57D4-40D5-BED9-5B75B4F58163}" type="datetime1">
              <a:rPr kumimoji="1" lang="ja-JP" altLang="en-US" smtClean="0"/>
              <a:t>2021/1/7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220984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711DC-BB0C-4FCC-BB72-39D1A0B37489}" type="datetime1">
              <a:rPr kumimoji="1" lang="ja-JP" altLang="en-US" smtClean="0"/>
              <a:t>2021/1/7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866910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73C48B1-F3D3-4512-B57C-FDB32BA19498}" type="datetime1">
              <a:rPr kumimoji="1" lang="ja-JP" altLang="en-US" smtClean="0"/>
              <a:t>2021/1/7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3753588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965CD2C-A661-48A7-AD31-5F9A5B943E4C}" type="datetime1">
              <a:rPr kumimoji="1" lang="ja-JP" altLang="en-US" smtClean="0"/>
              <a:t>2021/1/7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1199882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7BC518B5-A666-4B91-965A-0D82BBCB20F2}" type="datetime1">
              <a:rPr kumimoji="1" lang="ja-JP" altLang="en-US" smtClean="0"/>
              <a:t>2021/1/7</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363597718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7BC518B5-A666-4B91-965A-0D82BBCB20F2}" type="datetime1">
              <a:rPr kumimoji="1" lang="ja-JP" altLang="en-US" smtClean="0"/>
              <a:t>2021/1/7</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339729079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6F9E24C-B511-4ED4-85FC-9A8F5C0516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F8CF741-27D0-4376-9326-8A80859F1F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898655D-0744-423F-A6C9-B9F56D2CE5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518B5-A666-4B91-965A-0D82BBCB20F2}" type="datetime1">
              <a:rPr kumimoji="1" lang="ja-JP" altLang="en-US" smtClean="0"/>
              <a:t>2021/1/7</a:t>
            </a:fld>
            <a:endParaRPr kumimoji="1" lang="ja-JP" altLang="en-US"/>
          </a:p>
        </p:txBody>
      </p:sp>
      <p:sp>
        <p:nvSpPr>
          <p:cNvPr id="5" name="フッター プレースホルダー 4">
            <a:extLst>
              <a:ext uri="{FF2B5EF4-FFF2-40B4-BE49-F238E27FC236}">
                <a16:creationId xmlns:a16="http://schemas.microsoft.com/office/drawing/2014/main" id="{D54C8662-7971-4BEC-8D07-FBB7D965C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DD8FFA8-13CC-4789-979C-736E7B7A40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D03AA8-A441-4444-8383-CFB0415EC3E9}" type="slidenum">
              <a:rPr kumimoji="1" lang="ja-JP" altLang="en-US" smtClean="0"/>
              <a:t>‹#›</a:t>
            </a:fld>
            <a:endParaRPr kumimoji="1" lang="ja-JP" altLang="en-US"/>
          </a:p>
        </p:txBody>
      </p:sp>
    </p:spTree>
    <p:extLst>
      <p:ext uri="{BB962C8B-B14F-4D97-AF65-F5344CB8AC3E}">
        <p14:creationId xmlns:p14="http://schemas.microsoft.com/office/powerpoint/2010/main" val="121817254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物体, 置き時計 が含まれている画像&#10;&#10;自動的に生成された説明">
            <a:extLst>
              <a:ext uri="{FF2B5EF4-FFF2-40B4-BE49-F238E27FC236}">
                <a16:creationId xmlns:a16="http://schemas.microsoft.com/office/drawing/2014/main" id="{C387C8EA-5149-4CC0-A2E0-70AE7F6A6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94" y="1371212"/>
            <a:ext cx="8148784" cy="4985138"/>
          </a:xfrm>
          <a:prstGeom prst="rect">
            <a:avLst/>
          </a:prstGeom>
        </p:spPr>
      </p:pic>
      <p:sp>
        <p:nvSpPr>
          <p:cNvPr id="2" name="标题 1">
            <a:extLst>
              <a:ext uri="{FF2B5EF4-FFF2-40B4-BE49-F238E27FC236}">
                <a16:creationId xmlns:a16="http://schemas.microsoft.com/office/drawing/2014/main" id="{111ABAC4-8551-459A-864D-68D9685D1361}"/>
              </a:ext>
            </a:extLst>
          </p:cNvPr>
          <p:cNvSpPr>
            <a:spLocks noGrp="1"/>
          </p:cNvSpPr>
          <p:nvPr>
            <p:ph type="title"/>
          </p:nvPr>
        </p:nvSpPr>
        <p:spPr>
          <a:xfrm>
            <a:off x="820386" y="277466"/>
            <a:ext cx="10515600" cy="1325563"/>
          </a:xfrm>
        </p:spPr>
        <p:txBody>
          <a:bodyPr>
            <a:normAutofit/>
          </a:bodyPr>
          <a:lstStyle/>
          <a:p>
            <a:r>
              <a:rPr lang="ja-JP" altLang="en-US" dirty="0">
                <a:latin typeface="メイリオ" panose="020B0604030504040204" pitchFamily="50" charset="-128"/>
                <a:ea typeface="メイリオ" panose="020B0604030504040204" pitchFamily="50" charset="-128"/>
              </a:rPr>
              <a:t>序破急と間の定義</a:t>
            </a:r>
            <a:endParaRPr lang="zh-CN" altLang="en-US"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BD7B141E-E4DB-4994-88D4-5F94FA034865}"/>
              </a:ext>
            </a:extLst>
          </p:cNvPr>
          <p:cNvSpPr>
            <a:spLocks noGrp="1"/>
          </p:cNvSpPr>
          <p:nvPr>
            <p:ph type="sldNum" sz="quarter" idx="12"/>
          </p:nvPr>
        </p:nvSpPr>
        <p:spPr/>
        <p:txBody>
          <a:bodyPr/>
          <a:lstStyle/>
          <a:p>
            <a:fld id="{94D03AA8-A441-4444-8383-CFB0415EC3E9}" type="slidenum">
              <a:rPr lang="ja-JP" altLang="en-US" b="1">
                <a:solidFill>
                  <a:schemeClr val="tx1"/>
                </a:solidFill>
              </a:rPr>
              <a:pPr/>
              <a:t>1</a:t>
            </a:fld>
            <a:endParaRPr kumimoji="1" lang="ja-JP" altLang="en-US" dirty="0"/>
          </a:p>
        </p:txBody>
      </p:sp>
      <p:grpSp>
        <p:nvGrpSpPr>
          <p:cNvPr id="28" name="グループ化 27">
            <a:extLst>
              <a:ext uri="{FF2B5EF4-FFF2-40B4-BE49-F238E27FC236}">
                <a16:creationId xmlns:a16="http://schemas.microsoft.com/office/drawing/2014/main" id="{F18E4B85-CF78-4EE0-BC55-377F4055A2D5}"/>
              </a:ext>
            </a:extLst>
          </p:cNvPr>
          <p:cNvGrpSpPr/>
          <p:nvPr/>
        </p:nvGrpSpPr>
        <p:grpSpPr>
          <a:xfrm>
            <a:off x="797431" y="1237815"/>
            <a:ext cx="6771439" cy="5453162"/>
            <a:chOff x="611003" y="1488207"/>
            <a:chExt cx="5487041" cy="4418814"/>
          </a:xfrm>
        </p:grpSpPr>
        <p:sp>
          <p:nvSpPr>
            <p:cNvPr id="30" name="矩形 15">
              <a:extLst>
                <a:ext uri="{FF2B5EF4-FFF2-40B4-BE49-F238E27FC236}">
                  <a16:creationId xmlns:a16="http://schemas.microsoft.com/office/drawing/2014/main" id="{0E621BA0-0982-4482-B559-B16F5D79D6F8}"/>
                </a:ext>
              </a:extLst>
            </p:cNvPr>
            <p:cNvSpPr/>
            <p:nvPr/>
          </p:nvSpPr>
          <p:spPr>
            <a:xfrm>
              <a:off x="840630" y="5532924"/>
              <a:ext cx="1685172" cy="374097"/>
            </a:xfrm>
            <a:prstGeom prst="rect">
              <a:avLst/>
            </a:prstGeom>
          </p:spPr>
          <p:txBody>
            <a:bodyPr wrap="square">
              <a:spAutoFit/>
            </a:bodyPr>
            <a:lstStyle/>
            <a:p>
              <a:r>
                <a:rPr lang="ja-JP" altLang="en-US" sz="2400" dirty="0">
                  <a:solidFill>
                    <a:srgbClr val="FF0000"/>
                  </a:solidFill>
                  <a:latin typeface="メイリオ" panose="020B0604030504040204" pitchFamily="50" charset="-128"/>
                  <a:ea typeface="メイリオ" panose="020B0604030504040204" pitchFamily="50" charset="-128"/>
                </a:rPr>
                <a:t>短いスパン</a:t>
              </a:r>
              <a:endParaRPr lang="zh-CN" altLang="en-US" sz="2000" dirty="0">
                <a:solidFill>
                  <a:srgbClr val="FF0000"/>
                </a:solidFill>
                <a:latin typeface="メイリオ" panose="020B0604030504040204" pitchFamily="50" charset="-128"/>
                <a:ea typeface="メイリオ" panose="020B0604030504040204" pitchFamily="50" charset="-128"/>
              </a:endParaRPr>
            </a:p>
          </p:txBody>
        </p:sp>
        <p:sp>
          <p:nvSpPr>
            <p:cNvPr id="31" name="矩形 16">
              <a:extLst>
                <a:ext uri="{FF2B5EF4-FFF2-40B4-BE49-F238E27FC236}">
                  <a16:creationId xmlns:a16="http://schemas.microsoft.com/office/drawing/2014/main" id="{D35071E6-98C5-464C-94FC-82AE58F9237F}"/>
                </a:ext>
              </a:extLst>
            </p:cNvPr>
            <p:cNvSpPr/>
            <p:nvPr/>
          </p:nvSpPr>
          <p:spPr>
            <a:xfrm>
              <a:off x="640080" y="4671732"/>
              <a:ext cx="516809" cy="374097"/>
            </a:xfrm>
            <a:prstGeom prst="rect">
              <a:avLst/>
            </a:prstGeom>
          </p:spPr>
          <p:txBody>
            <a:bodyPr wrap="square">
              <a:spAutoFit/>
            </a:bodyPr>
            <a:lstStyle/>
            <a:p>
              <a:r>
                <a:rPr lang="ja-JP" altLang="en-US" sz="2400" dirty="0">
                  <a:solidFill>
                    <a:srgbClr val="FF0000"/>
                  </a:solidFill>
                </a:rPr>
                <a:t>序</a:t>
              </a:r>
              <a:endParaRPr lang="zh-CN" altLang="en-US" sz="2000" dirty="0">
                <a:solidFill>
                  <a:srgbClr val="FF0000"/>
                </a:solidFill>
              </a:endParaRPr>
            </a:p>
          </p:txBody>
        </p:sp>
        <p:sp>
          <p:nvSpPr>
            <p:cNvPr id="32" name="矩形 26">
              <a:extLst>
                <a:ext uri="{FF2B5EF4-FFF2-40B4-BE49-F238E27FC236}">
                  <a16:creationId xmlns:a16="http://schemas.microsoft.com/office/drawing/2014/main" id="{B2F6E2A7-AEC3-4074-BE11-1A9F7E702A8F}"/>
                </a:ext>
              </a:extLst>
            </p:cNvPr>
            <p:cNvSpPr/>
            <p:nvPr/>
          </p:nvSpPr>
          <p:spPr>
            <a:xfrm>
              <a:off x="1198504" y="4416411"/>
              <a:ext cx="576966" cy="374097"/>
            </a:xfrm>
            <a:prstGeom prst="rect">
              <a:avLst/>
            </a:prstGeom>
          </p:spPr>
          <p:txBody>
            <a:bodyPr wrap="square">
              <a:spAutoFit/>
            </a:bodyPr>
            <a:lstStyle/>
            <a:p>
              <a:r>
                <a:rPr lang="ja-JP" altLang="en-US" sz="2400" dirty="0">
                  <a:solidFill>
                    <a:srgbClr val="FF0000"/>
                  </a:solidFill>
                </a:rPr>
                <a:t>破</a:t>
              </a:r>
              <a:endParaRPr lang="zh-CN" altLang="en-US" sz="2000" dirty="0">
                <a:solidFill>
                  <a:srgbClr val="FF0000"/>
                </a:solidFill>
              </a:endParaRPr>
            </a:p>
          </p:txBody>
        </p:sp>
        <p:sp>
          <p:nvSpPr>
            <p:cNvPr id="33" name="矩形 27">
              <a:extLst>
                <a:ext uri="{FF2B5EF4-FFF2-40B4-BE49-F238E27FC236}">
                  <a16:creationId xmlns:a16="http://schemas.microsoft.com/office/drawing/2014/main" id="{77D522F7-B324-487D-86D3-BBDA49544203}"/>
                </a:ext>
              </a:extLst>
            </p:cNvPr>
            <p:cNvSpPr/>
            <p:nvPr/>
          </p:nvSpPr>
          <p:spPr>
            <a:xfrm>
              <a:off x="1853018" y="4154083"/>
              <a:ext cx="727621" cy="374097"/>
            </a:xfrm>
            <a:prstGeom prst="rect">
              <a:avLst/>
            </a:prstGeom>
          </p:spPr>
          <p:txBody>
            <a:bodyPr wrap="square">
              <a:spAutoFit/>
            </a:bodyPr>
            <a:lstStyle/>
            <a:p>
              <a:r>
                <a:rPr lang="ja-JP" altLang="en-US" sz="2400" dirty="0">
                  <a:solidFill>
                    <a:srgbClr val="FF0000"/>
                  </a:solidFill>
                </a:rPr>
                <a:t>急</a:t>
              </a:r>
              <a:endParaRPr lang="zh-CN" altLang="en-US" sz="2000" dirty="0">
                <a:solidFill>
                  <a:srgbClr val="FF0000"/>
                </a:solidFill>
              </a:endParaRPr>
            </a:p>
          </p:txBody>
        </p:sp>
        <p:sp>
          <p:nvSpPr>
            <p:cNvPr id="34" name="矩形 28">
              <a:extLst>
                <a:ext uri="{FF2B5EF4-FFF2-40B4-BE49-F238E27FC236}">
                  <a16:creationId xmlns:a16="http://schemas.microsoft.com/office/drawing/2014/main" id="{2C462396-FCA9-4823-ACA8-F037480CE3A0}"/>
                </a:ext>
              </a:extLst>
            </p:cNvPr>
            <p:cNvSpPr/>
            <p:nvPr/>
          </p:nvSpPr>
          <p:spPr>
            <a:xfrm>
              <a:off x="2685090" y="1488207"/>
              <a:ext cx="1685172" cy="374097"/>
            </a:xfrm>
            <a:prstGeom prst="rect">
              <a:avLst/>
            </a:prstGeom>
          </p:spPr>
          <p:txBody>
            <a:bodyPr wrap="square">
              <a:spAutoFit/>
            </a:bodyPr>
            <a:lstStyle/>
            <a:p>
              <a:r>
                <a:rPr lang="ja-JP" altLang="en-US" sz="2400" dirty="0">
                  <a:latin typeface="メイリオ" panose="020B0604030504040204" pitchFamily="50" charset="-128"/>
                  <a:ea typeface="メイリオ" panose="020B0604030504040204" pitchFamily="50" charset="-128"/>
                </a:rPr>
                <a:t>長いスパン</a:t>
              </a:r>
              <a:endParaRPr lang="zh-CN" altLang="en-US" sz="2000" dirty="0">
                <a:latin typeface="メイリオ" panose="020B0604030504040204" pitchFamily="50" charset="-128"/>
                <a:ea typeface="メイリオ" panose="020B0604030504040204" pitchFamily="50" charset="-128"/>
              </a:endParaRPr>
            </a:p>
          </p:txBody>
        </p:sp>
        <p:sp>
          <p:nvSpPr>
            <p:cNvPr id="35" name="右大括号 29">
              <a:extLst>
                <a:ext uri="{FF2B5EF4-FFF2-40B4-BE49-F238E27FC236}">
                  <a16:creationId xmlns:a16="http://schemas.microsoft.com/office/drawing/2014/main" id="{59FDB1FA-205C-4D0F-8144-233F9035A070}"/>
                </a:ext>
              </a:extLst>
            </p:cNvPr>
            <p:cNvSpPr/>
            <p:nvPr/>
          </p:nvSpPr>
          <p:spPr>
            <a:xfrm rot="16200000">
              <a:off x="3293028" y="-609783"/>
              <a:ext cx="152068" cy="5457964"/>
            </a:xfrm>
            <a:prstGeom prst="rightBrace">
              <a:avLst>
                <a:gd name="adj1" fmla="val 8333"/>
                <a:gd name="adj2" fmla="val 49162"/>
              </a:avLst>
            </a:prstGeom>
            <a:ln w="28575"/>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dirty="0"/>
            </a:p>
          </p:txBody>
        </p:sp>
        <p:sp>
          <p:nvSpPr>
            <p:cNvPr id="36" name="右大括号 22">
              <a:extLst>
                <a:ext uri="{FF2B5EF4-FFF2-40B4-BE49-F238E27FC236}">
                  <a16:creationId xmlns:a16="http://schemas.microsoft.com/office/drawing/2014/main" id="{20A67A70-259F-4F4C-AC7C-7EA98E559D00}"/>
                </a:ext>
              </a:extLst>
            </p:cNvPr>
            <p:cNvSpPr/>
            <p:nvPr/>
          </p:nvSpPr>
          <p:spPr>
            <a:xfrm rot="5400000">
              <a:off x="1461021" y="4410872"/>
              <a:ext cx="133961" cy="1833997"/>
            </a:xfrm>
            <a:prstGeom prst="rightBrace">
              <a:avLst>
                <a:gd name="adj1" fmla="val 8333"/>
                <a:gd name="adj2" fmla="val 49162"/>
              </a:avLst>
            </a:prstGeom>
            <a:ln w="28575"/>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dirty="0"/>
            </a:p>
          </p:txBody>
        </p:sp>
      </p:grpSp>
      <p:sp>
        <p:nvSpPr>
          <p:cNvPr id="45" name="矩形 4">
            <a:extLst>
              <a:ext uri="{FF2B5EF4-FFF2-40B4-BE49-F238E27FC236}">
                <a16:creationId xmlns:a16="http://schemas.microsoft.com/office/drawing/2014/main" id="{01C2466E-8EE5-4C76-9F94-B87B2016DEE8}"/>
              </a:ext>
            </a:extLst>
          </p:cNvPr>
          <p:cNvSpPr/>
          <p:nvPr/>
        </p:nvSpPr>
        <p:spPr>
          <a:xfrm>
            <a:off x="7972785" y="2016509"/>
            <a:ext cx="4299076" cy="3785652"/>
          </a:xfrm>
          <a:prstGeom prst="rect">
            <a:avLst/>
          </a:prstGeom>
        </p:spPr>
        <p:txBody>
          <a:bodyPr wrap="square">
            <a:spAutoFit/>
          </a:bodyPr>
          <a:lstStyle/>
          <a:p>
            <a:r>
              <a:rPr lang="ja-JP" altLang="en-US" sz="3000" dirty="0">
                <a:latin typeface="メイリオ" panose="020B0604030504040204" pitchFamily="50" charset="-128"/>
                <a:ea typeface="メイリオ" panose="020B0604030504040204" pitchFamily="50" charset="-128"/>
              </a:rPr>
              <a:t>１．序破急はテンポの変化である</a:t>
            </a:r>
            <a:endParaRPr lang="en-US" altLang="zh-CN" sz="3000" dirty="0">
              <a:latin typeface="メイリオ" panose="020B0604030504040204" pitchFamily="50" charset="-128"/>
              <a:ea typeface="メイリオ" panose="020B0604030504040204" pitchFamily="50" charset="-128"/>
            </a:endParaRPr>
          </a:p>
          <a:p>
            <a:endParaRPr lang="en-US" altLang="zh-CN" sz="3000" dirty="0">
              <a:latin typeface="メイリオ" panose="020B0604030504040204" pitchFamily="50" charset="-128"/>
              <a:ea typeface="メイリオ" panose="020B0604030504040204" pitchFamily="50" charset="-128"/>
            </a:endParaRPr>
          </a:p>
          <a:p>
            <a:r>
              <a:rPr lang="ja-JP" altLang="en-US" sz="3000" dirty="0">
                <a:latin typeface="メイリオ" panose="020B0604030504040204" pitchFamily="50" charset="-128"/>
                <a:ea typeface="メイリオ" panose="020B0604030504040204" pitchFamily="50" charset="-128"/>
              </a:rPr>
              <a:t>２．間はテンポの変わり目のサインである</a:t>
            </a:r>
            <a:endParaRPr lang="en-US" altLang="zh-CN" sz="3000" dirty="0">
              <a:latin typeface="メイリオ" panose="020B0604030504040204" pitchFamily="50" charset="-128"/>
              <a:ea typeface="メイリオ" panose="020B0604030504040204" pitchFamily="50" charset="-128"/>
            </a:endParaRPr>
          </a:p>
          <a:p>
            <a:endParaRPr lang="en-US" altLang="zh-CN" sz="3000" dirty="0">
              <a:latin typeface="メイリオ" panose="020B0604030504040204" pitchFamily="50" charset="-128"/>
              <a:ea typeface="メイリオ" panose="020B0604030504040204" pitchFamily="50" charset="-128"/>
            </a:endParaRPr>
          </a:p>
          <a:p>
            <a:r>
              <a:rPr lang="ja-JP" altLang="en-US" sz="3000" dirty="0">
                <a:latin typeface="メイリオ" panose="020B0604030504040204" pitchFamily="50" charset="-128"/>
                <a:ea typeface="メイリオ" panose="020B0604030504040204" pitchFamily="50" charset="-128"/>
              </a:rPr>
              <a:t>３．序破急は再帰的に存在する</a:t>
            </a:r>
            <a:endParaRPr lang="zh-CN" altLang="en-US" sz="3000" dirty="0">
              <a:latin typeface="メイリオ" panose="020B0604030504040204" pitchFamily="50" charset="-128"/>
              <a:ea typeface="メイリオ" panose="020B0604030504040204" pitchFamily="50" charset="-128"/>
            </a:endParaRPr>
          </a:p>
        </p:txBody>
      </p:sp>
      <p:sp>
        <p:nvSpPr>
          <p:cNvPr id="47" name="矩形 28">
            <a:extLst>
              <a:ext uri="{FF2B5EF4-FFF2-40B4-BE49-F238E27FC236}">
                <a16:creationId xmlns:a16="http://schemas.microsoft.com/office/drawing/2014/main" id="{0D8A0063-4F13-46B8-B782-B554F8CA881E}"/>
              </a:ext>
            </a:extLst>
          </p:cNvPr>
          <p:cNvSpPr/>
          <p:nvPr/>
        </p:nvSpPr>
        <p:spPr>
          <a:xfrm>
            <a:off x="2824201" y="1551453"/>
            <a:ext cx="897941" cy="523220"/>
          </a:xfrm>
          <a:prstGeom prst="rect">
            <a:avLst/>
          </a:prstGeom>
        </p:spPr>
        <p:txBody>
          <a:bodyPr wrap="square">
            <a:spAutoFit/>
          </a:bodyPr>
          <a:lstStyle/>
          <a:p>
            <a:r>
              <a:rPr lang="ja-JP" altLang="en-US" sz="2800" dirty="0">
                <a:latin typeface="メイリオ" panose="020B0604030504040204" pitchFamily="50" charset="-128"/>
                <a:ea typeface="メイリオ" panose="020B0604030504040204" pitchFamily="50" charset="-128"/>
              </a:rPr>
              <a:t>間</a:t>
            </a:r>
            <a:endParaRPr lang="zh-CN" altLang="en-US" sz="2400" dirty="0">
              <a:latin typeface="メイリオ" panose="020B0604030504040204" pitchFamily="50" charset="-128"/>
              <a:ea typeface="メイリオ" panose="020B0604030504040204" pitchFamily="50" charset="-128"/>
            </a:endParaRPr>
          </a:p>
        </p:txBody>
      </p:sp>
      <p:sp>
        <p:nvSpPr>
          <p:cNvPr id="48" name="矩形 28">
            <a:extLst>
              <a:ext uri="{FF2B5EF4-FFF2-40B4-BE49-F238E27FC236}">
                <a16:creationId xmlns:a16="http://schemas.microsoft.com/office/drawing/2014/main" id="{E47C6A0F-91D8-4D2E-A445-AD3B2F91BE19}"/>
              </a:ext>
            </a:extLst>
          </p:cNvPr>
          <p:cNvSpPr/>
          <p:nvPr/>
        </p:nvSpPr>
        <p:spPr>
          <a:xfrm>
            <a:off x="5097429" y="1521138"/>
            <a:ext cx="897941" cy="523220"/>
          </a:xfrm>
          <a:prstGeom prst="rect">
            <a:avLst/>
          </a:prstGeom>
        </p:spPr>
        <p:txBody>
          <a:bodyPr wrap="square">
            <a:spAutoFit/>
          </a:bodyPr>
          <a:lstStyle/>
          <a:p>
            <a:r>
              <a:rPr lang="ja-JP" altLang="en-US" sz="2800" dirty="0">
                <a:latin typeface="メイリオ" panose="020B0604030504040204" pitchFamily="50" charset="-128"/>
                <a:ea typeface="メイリオ" panose="020B0604030504040204" pitchFamily="50" charset="-128"/>
              </a:rPr>
              <a:t>間</a:t>
            </a:r>
            <a:endParaRPr lang="zh-CN" altLang="en-US" sz="2800" dirty="0">
              <a:latin typeface="メイリオ" panose="020B0604030504040204" pitchFamily="50" charset="-128"/>
              <a:ea typeface="メイリオ" panose="020B0604030504040204" pitchFamily="50" charset="-128"/>
            </a:endParaRPr>
          </a:p>
        </p:txBody>
      </p:sp>
      <p:sp>
        <p:nvSpPr>
          <p:cNvPr id="49" name="矩形 28">
            <a:extLst>
              <a:ext uri="{FF2B5EF4-FFF2-40B4-BE49-F238E27FC236}">
                <a16:creationId xmlns:a16="http://schemas.microsoft.com/office/drawing/2014/main" id="{B0B968E3-98EB-41BE-AEF7-2626FC39F44E}"/>
              </a:ext>
            </a:extLst>
          </p:cNvPr>
          <p:cNvSpPr/>
          <p:nvPr/>
        </p:nvSpPr>
        <p:spPr>
          <a:xfrm>
            <a:off x="1251323" y="4362571"/>
            <a:ext cx="542259" cy="400110"/>
          </a:xfrm>
          <a:prstGeom prst="rect">
            <a:avLst/>
          </a:prstGeom>
        </p:spPr>
        <p:txBody>
          <a:bodyPr wrap="square">
            <a:spAutoFit/>
          </a:bodyPr>
          <a:lstStyle/>
          <a:p>
            <a:r>
              <a:rPr lang="ja-JP" altLang="en-US" sz="2000" dirty="0">
                <a:solidFill>
                  <a:srgbClr val="FF0000"/>
                </a:solidFill>
              </a:rPr>
              <a:t>間</a:t>
            </a:r>
            <a:endParaRPr lang="zh-CN" altLang="en-US" dirty="0">
              <a:solidFill>
                <a:srgbClr val="FF0000"/>
              </a:solidFill>
            </a:endParaRPr>
          </a:p>
        </p:txBody>
      </p:sp>
      <p:sp>
        <p:nvSpPr>
          <p:cNvPr id="50" name="正方形/長方形 49">
            <a:extLst>
              <a:ext uri="{FF2B5EF4-FFF2-40B4-BE49-F238E27FC236}">
                <a16:creationId xmlns:a16="http://schemas.microsoft.com/office/drawing/2014/main" id="{BE205FCD-EBC3-4B67-87E7-B9522E0D5472}"/>
              </a:ext>
            </a:extLst>
          </p:cNvPr>
          <p:cNvSpPr/>
          <p:nvPr/>
        </p:nvSpPr>
        <p:spPr>
          <a:xfrm>
            <a:off x="2120626" y="3980360"/>
            <a:ext cx="441146" cy="400110"/>
          </a:xfrm>
          <a:prstGeom prst="rect">
            <a:avLst/>
          </a:prstGeom>
        </p:spPr>
        <p:txBody>
          <a:bodyPr wrap="none">
            <a:spAutoFit/>
          </a:bodyPr>
          <a:lstStyle/>
          <a:p>
            <a:r>
              <a:rPr lang="ja-JP" altLang="en-US" sz="2000" dirty="0">
                <a:solidFill>
                  <a:srgbClr val="FF0000"/>
                </a:solidFill>
              </a:rPr>
              <a:t>間</a:t>
            </a:r>
            <a:endParaRPr lang="zh-CN" altLang="en-US" sz="2000" dirty="0">
              <a:solidFill>
                <a:srgbClr val="FF0000"/>
              </a:solidFill>
            </a:endParaRPr>
          </a:p>
        </p:txBody>
      </p:sp>
      <p:sp>
        <p:nvSpPr>
          <p:cNvPr id="46" name="正方形/長方形 45">
            <a:extLst>
              <a:ext uri="{FF2B5EF4-FFF2-40B4-BE49-F238E27FC236}">
                <a16:creationId xmlns:a16="http://schemas.microsoft.com/office/drawing/2014/main" id="{E16D3546-4204-4CD0-8D33-F5D7640C0009}"/>
              </a:ext>
            </a:extLst>
          </p:cNvPr>
          <p:cNvSpPr/>
          <p:nvPr/>
        </p:nvSpPr>
        <p:spPr>
          <a:xfrm>
            <a:off x="2675833" y="6460421"/>
            <a:ext cx="6840334"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金春國男 「能への誘い 序破急と間のサイエンス」 淡交社</a:t>
            </a:r>
            <a:r>
              <a:rPr lang="en-US" altLang="ja-JP" dirty="0">
                <a:latin typeface="メイリオ" panose="020B0604030504040204" pitchFamily="50" charset="-128"/>
                <a:ea typeface="メイリオ" panose="020B0604030504040204" pitchFamily="50" charset="-128"/>
              </a:rPr>
              <a:t> 1980</a:t>
            </a:r>
            <a:endParaRPr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82701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0DD621-E5DF-4D12-B8B4-A796A81E71A7}"/>
              </a:ext>
            </a:extLst>
          </p:cNvPr>
          <p:cNvSpPr>
            <a:spLocks noGrp="1"/>
          </p:cNvSpPr>
          <p:nvPr>
            <p:ph type="title"/>
          </p:nvPr>
        </p:nvSpPr>
        <p:spPr>
          <a:xfrm>
            <a:off x="838200" y="84158"/>
            <a:ext cx="10515600" cy="1712147"/>
          </a:xfrm>
        </p:spPr>
        <p:txBody>
          <a:bodyPr>
            <a:normAutofit/>
          </a:bodyPr>
          <a:lstStyle/>
          <a:p>
            <a:r>
              <a:rPr lang="ja-JP" altLang="en-US" dirty="0">
                <a:latin typeface="メイリオ" panose="020B0604030504040204" pitchFamily="50" charset="-128"/>
                <a:ea typeface="メイリオ" panose="020B0604030504040204" pitchFamily="50" charset="-128"/>
              </a:rPr>
              <a:t>車人形のモーションキャプチャ</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日高川入相花王</a:t>
            </a:r>
            <a:endParaRPr kumimoji="1" lang="ja-JP" altLang="en-US" dirty="0"/>
          </a:p>
        </p:txBody>
      </p:sp>
      <p:pic>
        <p:nvPicPr>
          <p:cNvPr id="5" name="FormatFactoryIMG_0981">
            <a:hlinkClick r:id="" action="ppaction://media"/>
            <a:extLst>
              <a:ext uri="{FF2B5EF4-FFF2-40B4-BE49-F238E27FC236}">
                <a16:creationId xmlns:a16="http://schemas.microsoft.com/office/drawing/2014/main" id="{4B387763-5A09-4AF5-83C4-817E38E40467}"/>
              </a:ext>
            </a:extLst>
          </p:cNvPr>
          <p:cNvPicPr>
            <a:picLocks noGrp="1" noChangeAspect="1"/>
          </p:cNvPicPr>
          <p:nvPr>
            <p:ph idx="1"/>
            <a:videoFile r:link="rId1"/>
            <p:extLst>
              <p:ext uri="{DAA4B4D4-6D71-4841-9C94-3DE7FCFB9230}">
                <p14:media xmlns:p14="http://schemas.microsoft.com/office/powerpoint/2010/main" r:embed="rId2">
                  <p14:trim end="0.9999"/>
                </p14:media>
              </p:ext>
            </p:extLst>
          </p:nvPr>
        </p:nvPicPr>
        <p:blipFill>
          <a:blip r:embed="rId5"/>
          <a:stretch>
            <a:fillRect/>
          </a:stretch>
        </p:blipFill>
        <p:spPr>
          <a:xfrm>
            <a:off x="1681163" y="1579130"/>
            <a:ext cx="7735887" cy="4351338"/>
          </a:xfrm>
        </p:spPr>
      </p:pic>
      <p:sp>
        <p:nvSpPr>
          <p:cNvPr id="4" name="スライド番号プレースホルダー 3">
            <a:extLst>
              <a:ext uri="{FF2B5EF4-FFF2-40B4-BE49-F238E27FC236}">
                <a16:creationId xmlns:a16="http://schemas.microsoft.com/office/drawing/2014/main" id="{A20B55EF-AE3A-4B36-8D87-D688BE71F214}"/>
              </a:ext>
            </a:extLst>
          </p:cNvPr>
          <p:cNvSpPr>
            <a:spLocks noGrp="1"/>
          </p:cNvSpPr>
          <p:nvPr>
            <p:ph type="sldNum" sz="quarter" idx="12"/>
          </p:nvPr>
        </p:nvSpPr>
        <p:spPr/>
        <p:txBody>
          <a:bodyPr/>
          <a:lstStyle/>
          <a:p>
            <a:fld id="{94D03AA8-A441-4444-8383-CFB0415EC3E9}" type="slidenum">
              <a:rPr kumimoji="1" lang="ja-JP" altLang="en-US" b="1" smtClean="0">
                <a:solidFill>
                  <a:schemeClr val="tx1"/>
                </a:solidFill>
              </a:rPr>
              <a:t>10</a:t>
            </a:fld>
            <a:endParaRPr kumimoji="1" lang="ja-JP" altLang="en-US" b="1" dirty="0">
              <a:solidFill>
                <a:schemeClr val="tx1"/>
              </a:solidFill>
            </a:endParaRPr>
          </a:p>
        </p:txBody>
      </p:sp>
      <p:sp>
        <p:nvSpPr>
          <p:cNvPr id="6" name="正方形/長方形 5">
            <a:extLst>
              <a:ext uri="{FF2B5EF4-FFF2-40B4-BE49-F238E27FC236}">
                <a16:creationId xmlns:a16="http://schemas.microsoft.com/office/drawing/2014/main" id="{031DBC83-FBBB-48A7-80D6-25A6C3BD8BB6}"/>
              </a:ext>
            </a:extLst>
          </p:cNvPr>
          <p:cNvSpPr/>
          <p:nvPr/>
        </p:nvSpPr>
        <p:spPr>
          <a:xfrm>
            <a:off x="838200" y="6136700"/>
            <a:ext cx="10001476"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zh-TW" altLang="en-US" sz="3200" dirty="0">
                <a:solidFill>
                  <a:srgbClr val="FF0000"/>
                </a:solidFill>
                <a:latin typeface="メイリオ" panose="020B0604030504040204" pitchFamily="50" charset="-128"/>
                <a:ea typeface="メイリオ" panose="020B0604030504040204" pitchFamily="50" charset="-128"/>
              </a:rPr>
              <a:t>八王子車人形西川古柳座</a:t>
            </a:r>
            <a:r>
              <a:rPr lang="ja-JP" altLang="en-US" sz="3200" dirty="0">
                <a:solidFill>
                  <a:srgbClr val="FF0000"/>
                </a:solidFill>
                <a:latin typeface="メイリオ" panose="020B0604030504040204" pitchFamily="50" charset="-128"/>
                <a:ea typeface="メイリオ" panose="020B0604030504040204" pitchFamily="50" charset="-128"/>
              </a:rPr>
              <a:t>によるモーションデータ</a:t>
            </a:r>
          </a:p>
        </p:txBody>
      </p:sp>
    </p:spTree>
    <p:extLst>
      <p:ext uri="{BB962C8B-B14F-4D97-AF65-F5344CB8AC3E}">
        <p14:creationId xmlns:p14="http://schemas.microsoft.com/office/powerpoint/2010/main" val="174184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9A62748-D216-4D19-904A-322659B52538}"/>
              </a:ext>
            </a:extLst>
          </p:cNvPr>
          <p:cNvSpPr>
            <a:spLocks noGrp="1"/>
          </p:cNvSpPr>
          <p:nvPr>
            <p:ph type="sldNum" sz="quarter" idx="12"/>
          </p:nvPr>
        </p:nvSpPr>
        <p:spPr/>
        <p:txBody>
          <a:bodyPr/>
          <a:lstStyle/>
          <a:p>
            <a:fld id="{94D03AA8-A441-4444-8383-CFB0415EC3E9}" type="slidenum">
              <a:rPr kumimoji="1" lang="ja-JP" altLang="en-US" b="1" smtClean="0">
                <a:solidFill>
                  <a:schemeClr val="tx1"/>
                </a:solidFill>
              </a:rPr>
              <a:t>11</a:t>
            </a:fld>
            <a:endParaRPr kumimoji="1" lang="ja-JP" altLang="en-US" b="1" dirty="0">
              <a:solidFill>
                <a:schemeClr val="tx1"/>
              </a:solidFill>
            </a:endParaRPr>
          </a:p>
        </p:txBody>
      </p:sp>
      <p:sp>
        <p:nvSpPr>
          <p:cNvPr id="5" name="タイトル 1">
            <a:extLst>
              <a:ext uri="{FF2B5EF4-FFF2-40B4-BE49-F238E27FC236}">
                <a16:creationId xmlns:a16="http://schemas.microsoft.com/office/drawing/2014/main" id="{1FE8E0CE-0230-4009-850A-D123556C0874}"/>
              </a:ext>
            </a:extLst>
          </p:cNvPr>
          <p:cNvSpPr>
            <a:spLocks noGrp="1"/>
          </p:cNvSpPr>
          <p:nvPr>
            <p:ph type="title"/>
          </p:nvPr>
        </p:nvSpPr>
        <p:spPr>
          <a:xfrm>
            <a:off x="565825" y="-105194"/>
            <a:ext cx="10515600" cy="1325563"/>
          </a:xfrm>
        </p:spPr>
        <p:txBody>
          <a:bodyPr/>
          <a:lstStyle/>
          <a:p>
            <a:r>
              <a:rPr lang="ja-JP" altLang="en-US" dirty="0">
                <a:latin typeface="メイリオ" panose="020B0604030504040204" pitchFamily="50" charset="-128"/>
                <a:ea typeface="メイリオ" panose="020B0604030504040204" pitchFamily="50" charset="-128"/>
              </a:rPr>
              <a:t>関節の角速度（ </a:t>
            </a:r>
            <a:r>
              <a:rPr lang="en-US" altLang="ja-JP" dirty="0">
                <a:latin typeface="メイリオ" panose="020B0604030504040204" pitchFamily="50" charset="-128"/>
                <a:ea typeface="メイリオ" panose="020B0604030504040204" pitchFamily="50" charset="-128"/>
              </a:rPr>
              <a:t>EXAMPLE 4</a:t>
            </a:r>
            <a:r>
              <a:rPr lang="ja-JP" altLang="en-US" dirty="0">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4D61F958-B046-4BD7-BDDC-BD36877D25CE}"/>
              </a:ext>
            </a:extLst>
          </p:cNvPr>
          <p:cNvPicPr>
            <a:picLocks noChangeAspect="1"/>
          </p:cNvPicPr>
          <p:nvPr/>
        </p:nvPicPr>
        <p:blipFill>
          <a:blip r:embed="rId3"/>
          <a:stretch>
            <a:fillRect/>
          </a:stretch>
        </p:blipFill>
        <p:spPr>
          <a:xfrm>
            <a:off x="415633" y="1422122"/>
            <a:ext cx="10515600" cy="5031500"/>
          </a:xfrm>
          <a:prstGeom prst="rect">
            <a:avLst/>
          </a:prstGeom>
        </p:spPr>
      </p:pic>
      <p:sp>
        <p:nvSpPr>
          <p:cNvPr id="8" name="正方形/長方形 7">
            <a:extLst>
              <a:ext uri="{FF2B5EF4-FFF2-40B4-BE49-F238E27FC236}">
                <a16:creationId xmlns:a16="http://schemas.microsoft.com/office/drawing/2014/main" id="{1BB5F10A-5838-44B6-B85E-C4D5B2D57FED}"/>
              </a:ext>
            </a:extLst>
          </p:cNvPr>
          <p:cNvSpPr/>
          <p:nvPr/>
        </p:nvSpPr>
        <p:spPr>
          <a:xfrm>
            <a:off x="4662755" y="1690689"/>
            <a:ext cx="2755103" cy="39227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B550932-E397-4369-8F75-577205352582}"/>
              </a:ext>
            </a:extLst>
          </p:cNvPr>
          <p:cNvSpPr/>
          <p:nvPr/>
        </p:nvSpPr>
        <p:spPr>
          <a:xfrm>
            <a:off x="7687917" y="1690687"/>
            <a:ext cx="2154583" cy="39227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4D6A76B0-D262-4B21-BCE4-33C9BF4B5E1A}"/>
              </a:ext>
            </a:extLst>
          </p:cNvPr>
          <p:cNvSpPr/>
          <p:nvPr/>
        </p:nvSpPr>
        <p:spPr>
          <a:xfrm>
            <a:off x="1584983" y="1649270"/>
            <a:ext cx="2807714" cy="39227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9EC360AC-D9DB-4BB1-A939-546FF0874ADE}"/>
              </a:ext>
            </a:extLst>
          </p:cNvPr>
          <p:cNvGrpSpPr/>
          <p:nvPr/>
        </p:nvGrpSpPr>
        <p:grpSpPr>
          <a:xfrm>
            <a:off x="1549865" y="710145"/>
            <a:ext cx="8292635" cy="1020448"/>
            <a:chOff x="6209278" y="2119355"/>
            <a:chExt cx="4624073" cy="410621"/>
          </a:xfrm>
        </p:grpSpPr>
        <p:cxnSp>
          <p:nvCxnSpPr>
            <p:cNvPr id="12" name="直線矢印コネクタ 11">
              <a:extLst>
                <a:ext uri="{FF2B5EF4-FFF2-40B4-BE49-F238E27FC236}">
                  <a16:creationId xmlns:a16="http://schemas.microsoft.com/office/drawing/2014/main" id="{95415096-CCCA-4DA1-81EE-571359BC2F13}"/>
                </a:ext>
              </a:extLst>
            </p:cNvPr>
            <p:cNvCxnSpPr>
              <a:cxnSpLocks/>
            </p:cNvCxnSpPr>
            <p:nvPr/>
          </p:nvCxnSpPr>
          <p:spPr>
            <a:xfrm>
              <a:off x="6209278" y="2401033"/>
              <a:ext cx="1585197"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3D2E5681-5171-48E9-A115-33DB2F1858CD}"/>
                </a:ext>
              </a:extLst>
            </p:cNvPr>
            <p:cNvCxnSpPr>
              <a:cxnSpLocks/>
            </p:cNvCxnSpPr>
            <p:nvPr/>
          </p:nvCxnSpPr>
          <p:spPr>
            <a:xfrm>
              <a:off x="7931870" y="2401033"/>
              <a:ext cx="1598388"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DEE8501D-D265-4C29-A3AD-E3C63955EFEB}"/>
                </a:ext>
              </a:extLst>
            </p:cNvPr>
            <p:cNvCxnSpPr>
              <a:cxnSpLocks/>
            </p:cNvCxnSpPr>
            <p:nvPr/>
          </p:nvCxnSpPr>
          <p:spPr>
            <a:xfrm>
              <a:off x="9631823" y="2405850"/>
              <a:ext cx="1201528"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814B65EA-DF27-4CC2-AD98-684BB52D9E02}"/>
                </a:ext>
              </a:extLst>
            </p:cNvPr>
            <p:cNvSpPr/>
            <p:nvPr/>
          </p:nvSpPr>
          <p:spPr>
            <a:xfrm>
              <a:off x="6835994" y="2163494"/>
              <a:ext cx="371480" cy="366482"/>
            </a:xfrm>
            <a:prstGeom prst="rect">
              <a:avLst/>
            </a:prstGeom>
          </p:spPr>
          <p:txBody>
            <a:bodyPr wrap="none">
              <a:spAutoFit/>
            </a:bodyPr>
            <a:lstStyle/>
            <a:p>
              <a:r>
                <a:rPr lang="ja-JP" altLang="en-US" sz="3200" dirty="0">
                  <a:latin typeface="メイリオ" panose="020B0604030504040204" pitchFamily="50" charset="-128"/>
                  <a:ea typeface="メイリオ" panose="020B0604030504040204" pitchFamily="50" charset="-128"/>
                </a:rPr>
                <a:t>序</a:t>
              </a:r>
            </a:p>
          </p:txBody>
        </p:sp>
        <p:sp>
          <p:nvSpPr>
            <p:cNvPr id="16" name="正方形/長方形 15">
              <a:extLst>
                <a:ext uri="{FF2B5EF4-FFF2-40B4-BE49-F238E27FC236}">
                  <a16:creationId xmlns:a16="http://schemas.microsoft.com/office/drawing/2014/main" id="{1E728187-D0CE-4568-AE58-08FF3D7BD11E}"/>
                </a:ext>
              </a:extLst>
            </p:cNvPr>
            <p:cNvSpPr/>
            <p:nvPr/>
          </p:nvSpPr>
          <p:spPr>
            <a:xfrm>
              <a:off x="8479844" y="2129712"/>
              <a:ext cx="371480" cy="366482"/>
            </a:xfrm>
            <a:prstGeom prst="rect">
              <a:avLst/>
            </a:prstGeom>
          </p:spPr>
          <p:txBody>
            <a:bodyPr wrap="none">
              <a:spAutoFit/>
            </a:bodyPr>
            <a:lstStyle/>
            <a:p>
              <a:r>
                <a:rPr lang="ja-JP" altLang="en-US" sz="3200" dirty="0">
                  <a:latin typeface="メイリオ" panose="020B0604030504040204" pitchFamily="50" charset="-128"/>
                  <a:ea typeface="メイリオ" panose="020B0604030504040204" pitchFamily="50" charset="-128"/>
                </a:rPr>
                <a:t>破</a:t>
              </a:r>
            </a:p>
          </p:txBody>
        </p:sp>
        <p:sp>
          <p:nvSpPr>
            <p:cNvPr id="17" name="正方形/長方形 16">
              <a:extLst>
                <a:ext uri="{FF2B5EF4-FFF2-40B4-BE49-F238E27FC236}">
                  <a16:creationId xmlns:a16="http://schemas.microsoft.com/office/drawing/2014/main" id="{6F8656EE-6D3E-477B-BABE-A80C0199D098}"/>
                </a:ext>
              </a:extLst>
            </p:cNvPr>
            <p:cNvSpPr/>
            <p:nvPr/>
          </p:nvSpPr>
          <p:spPr>
            <a:xfrm>
              <a:off x="10320808" y="2119355"/>
              <a:ext cx="428383" cy="376041"/>
            </a:xfrm>
            <a:prstGeom prst="rect">
              <a:avLst/>
            </a:prstGeom>
          </p:spPr>
          <p:txBody>
            <a:bodyPr wrap="square">
              <a:spAutoFit/>
            </a:bodyPr>
            <a:lstStyle/>
            <a:p>
              <a:r>
                <a:rPr lang="ja-JP" altLang="en-US" sz="3200" dirty="0">
                  <a:latin typeface="メイリオ" panose="020B0604030504040204" pitchFamily="50" charset="-128"/>
                  <a:ea typeface="メイリオ" panose="020B0604030504040204" pitchFamily="50" charset="-128"/>
                </a:rPr>
                <a:t>急</a:t>
              </a:r>
            </a:p>
          </p:txBody>
        </p:sp>
        <p:sp>
          <p:nvSpPr>
            <p:cNvPr id="18" name="正方形/長方形 17">
              <a:extLst>
                <a:ext uri="{FF2B5EF4-FFF2-40B4-BE49-F238E27FC236}">
                  <a16:creationId xmlns:a16="http://schemas.microsoft.com/office/drawing/2014/main" id="{0D94FD74-052B-4968-9627-5C92A9B70C4C}"/>
                </a:ext>
              </a:extLst>
            </p:cNvPr>
            <p:cNvSpPr/>
            <p:nvPr/>
          </p:nvSpPr>
          <p:spPr>
            <a:xfrm>
              <a:off x="7635282" y="2181751"/>
              <a:ext cx="307432" cy="289328"/>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rPr>
                <a:t>間</a:t>
              </a:r>
            </a:p>
          </p:txBody>
        </p:sp>
        <p:sp>
          <p:nvSpPr>
            <p:cNvPr id="19" name="正方形/長方形 18">
              <a:extLst>
                <a:ext uri="{FF2B5EF4-FFF2-40B4-BE49-F238E27FC236}">
                  <a16:creationId xmlns:a16="http://schemas.microsoft.com/office/drawing/2014/main" id="{609A57EE-F1E4-4349-A473-3F27EB746A43}"/>
                </a:ext>
              </a:extLst>
            </p:cNvPr>
            <p:cNvSpPr/>
            <p:nvPr/>
          </p:nvSpPr>
          <p:spPr>
            <a:xfrm>
              <a:off x="9468149" y="2204474"/>
              <a:ext cx="327348" cy="289328"/>
            </a:xfrm>
            <a:prstGeom prst="rect">
              <a:avLst/>
            </a:prstGeom>
          </p:spPr>
          <p:txBody>
            <a:bodyPr wrap="square">
              <a:spAutoFit/>
            </a:bodyPr>
            <a:lstStyle/>
            <a:p>
              <a:r>
                <a:rPr lang="ja-JP" altLang="en-US" sz="2400" dirty="0">
                  <a:latin typeface="メイリオ" panose="020B0604030504040204" pitchFamily="50" charset="-128"/>
                  <a:ea typeface="メイリオ" panose="020B0604030504040204" pitchFamily="50" charset="-128"/>
                </a:rPr>
                <a:t>間</a:t>
              </a:r>
            </a:p>
          </p:txBody>
        </p:sp>
      </p:grpSp>
    </p:spTree>
    <p:extLst>
      <p:ext uri="{BB962C8B-B14F-4D97-AF65-F5344CB8AC3E}">
        <p14:creationId xmlns:p14="http://schemas.microsoft.com/office/powerpoint/2010/main" val="1583982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A52E265-C8F2-4E1D-A8C0-D3BE09E38D6A}"/>
              </a:ext>
            </a:extLst>
          </p:cNvPr>
          <p:cNvPicPr>
            <a:picLocks noChangeAspect="1"/>
          </p:cNvPicPr>
          <p:nvPr/>
        </p:nvPicPr>
        <p:blipFill>
          <a:blip r:embed="rId3"/>
          <a:stretch>
            <a:fillRect/>
          </a:stretch>
        </p:blipFill>
        <p:spPr>
          <a:xfrm>
            <a:off x="393411" y="1219851"/>
            <a:ext cx="11227377" cy="5562886"/>
          </a:xfrm>
          <a:prstGeom prst="rect">
            <a:avLst/>
          </a:prstGeom>
        </p:spPr>
      </p:pic>
      <p:sp>
        <p:nvSpPr>
          <p:cNvPr id="4" name="スライド番号プレースホルダー 3">
            <a:extLst>
              <a:ext uri="{FF2B5EF4-FFF2-40B4-BE49-F238E27FC236}">
                <a16:creationId xmlns:a16="http://schemas.microsoft.com/office/drawing/2014/main" id="{9EC3E294-9468-4947-B360-AC3B008B2A33}"/>
              </a:ext>
            </a:extLst>
          </p:cNvPr>
          <p:cNvSpPr>
            <a:spLocks noGrp="1"/>
          </p:cNvSpPr>
          <p:nvPr>
            <p:ph type="sldNum" sz="quarter" idx="12"/>
          </p:nvPr>
        </p:nvSpPr>
        <p:spPr/>
        <p:txBody>
          <a:bodyPr/>
          <a:lstStyle/>
          <a:p>
            <a:fld id="{94D03AA8-A441-4444-8383-CFB0415EC3E9}" type="slidenum">
              <a:rPr kumimoji="1" lang="ja-JP" altLang="en-US" b="1" smtClean="0">
                <a:solidFill>
                  <a:schemeClr val="tx1"/>
                </a:solidFill>
              </a:rPr>
              <a:t>12</a:t>
            </a:fld>
            <a:endParaRPr kumimoji="1" lang="ja-JP" altLang="en-US" b="1" dirty="0">
              <a:solidFill>
                <a:schemeClr val="tx1"/>
              </a:solidFill>
            </a:endParaRPr>
          </a:p>
        </p:txBody>
      </p:sp>
      <p:sp>
        <p:nvSpPr>
          <p:cNvPr id="6" name="タイトル 1">
            <a:extLst>
              <a:ext uri="{FF2B5EF4-FFF2-40B4-BE49-F238E27FC236}">
                <a16:creationId xmlns:a16="http://schemas.microsoft.com/office/drawing/2014/main" id="{7982F510-9038-4590-80C2-0F60D427DEFC}"/>
              </a:ext>
            </a:extLst>
          </p:cNvPr>
          <p:cNvSpPr txBox="1">
            <a:spLocks/>
          </p:cNvSpPr>
          <p:nvPr/>
        </p:nvSpPr>
        <p:spPr>
          <a:xfrm>
            <a:off x="956598" y="-18461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a:latin typeface="メイリオ" panose="020B0604030504040204" pitchFamily="50" charset="-128"/>
                <a:ea typeface="メイリオ" panose="020B0604030504040204" pitchFamily="50" charset="-128"/>
              </a:rPr>
              <a:t>ヒルベルト</a:t>
            </a:r>
            <a:r>
              <a:rPr lang="en-US" altLang="ja-JP" sz="4000" dirty="0">
                <a:latin typeface="メイリオ" panose="020B0604030504040204" pitchFamily="50" charset="-128"/>
                <a:ea typeface="メイリオ" panose="020B0604030504040204" pitchFamily="50" charset="-128"/>
              </a:rPr>
              <a:t>-</a:t>
            </a:r>
            <a:r>
              <a:rPr lang="ja-JP" altLang="en-US" sz="4000" dirty="0">
                <a:latin typeface="メイリオ" panose="020B0604030504040204" pitchFamily="50" charset="-128"/>
                <a:ea typeface="メイリオ" panose="020B0604030504040204" pitchFamily="50" charset="-128"/>
              </a:rPr>
              <a:t>ファン変換による解析（首）</a:t>
            </a:r>
          </a:p>
        </p:txBody>
      </p:sp>
      <p:sp>
        <p:nvSpPr>
          <p:cNvPr id="8" name="正方形/長方形 7">
            <a:extLst>
              <a:ext uri="{FF2B5EF4-FFF2-40B4-BE49-F238E27FC236}">
                <a16:creationId xmlns:a16="http://schemas.microsoft.com/office/drawing/2014/main" id="{D468F023-9EEF-4FAD-AF80-CED6EFD21547}"/>
              </a:ext>
            </a:extLst>
          </p:cNvPr>
          <p:cNvSpPr/>
          <p:nvPr/>
        </p:nvSpPr>
        <p:spPr>
          <a:xfrm>
            <a:off x="10938302" y="567354"/>
            <a:ext cx="415498" cy="369332"/>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間</a:t>
            </a:r>
          </a:p>
        </p:txBody>
      </p:sp>
      <p:sp>
        <p:nvSpPr>
          <p:cNvPr id="9" name="楕円 8">
            <a:extLst>
              <a:ext uri="{FF2B5EF4-FFF2-40B4-BE49-F238E27FC236}">
                <a16:creationId xmlns:a16="http://schemas.microsoft.com/office/drawing/2014/main" id="{C007849B-7EFC-407C-8453-83ECA2AE88F6}"/>
              </a:ext>
            </a:extLst>
          </p:cNvPr>
          <p:cNvSpPr/>
          <p:nvPr/>
        </p:nvSpPr>
        <p:spPr>
          <a:xfrm>
            <a:off x="7997981" y="1743649"/>
            <a:ext cx="430306" cy="4649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01FF83D0-91E1-4022-ABCB-7762E667A679}"/>
              </a:ext>
            </a:extLst>
          </p:cNvPr>
          <p:cNvSpPr/>
          <p:nvPr/>
        </p:nvSpPr>
        <p:spPr>
          <a:xfrm>
            <a:off x="9957137" y="1501248"/>
            <a:ext cx="430306" cy="4649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a:extLst>
              <a:ext uri="{FF2B5EF4-FFF2-40B4-BE49-F238E27FC236}">
                <a16:creationId xmlns:a16="http://schemas.microsoft.com/office/drawing/2014/main" id="{B28308E4-0945-4599-B689-7C8084622070}"/>
              </a:ext>
            </a:extLst>
          </p:cNvPr>
          <p:cNvCxnSpPr>
            <a:cxnSpLocks/>
          </p:cNvCxnSpPr>
          <p:nvPr/>
        </p:nvCxnSpPr>
        <p:spPr>
          <a:xfrm flipH="1">
            <a:off x="10335864" y="936686"/>
            <a:ext cx="716820" cy="57451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C8957BDC-5A27-4B54-BE5B-039B4BFA1ABA}"/>
              </a:ext>
            </a:extLst>
          </p:cNvPr>
          <p:cNvCxnSpPr>
            <a:cxnSpLocks/>
            <a:stCxn id="8" idx="1"/>
          </p:cNvCxnSpPr>
          <p:nvPr/>
        </p:nvCxnSpPr>
        <p:spPr>
          <a:xfrm flipH="1">
            <a:off x="8428288" y="752020"/>
            <a:ext cx="2510014" cy="99162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グループ化 12">
            <a:extLst>
              <a:ext uri="{FF2B5EF4-FFF2-40B4-BE49-F238E27FC236}">
                <a16:creationId xmlns:a16="http://schemas.microsoft.com/office/drawing/2014/main" id="{77F2E805-FFC9-41D8-941F-47B604144156}"/>
              </a:ext>
            </a:extLst>
          </p:cNvPr>
          <p:cNvGrpSpPr/>
          <p:nvPr/>
        </p:nvGrpSpPr>
        <p:grpSpPr>
          <a:xfrm>
            <a:off x="1573524" y="655297"/>
            <a:ext cx="8980882" cy="1020448"/>
            <a:chOff x="6209278" y="2119355"/>
            <a:chExt cx="5007848" cy="410621"/>
          </a:xfrm>
        </p:grpSpPr>
        <p:cxnSp>
          <p:nvCxnSpPr>
            <p:cNvPr id="14" name="直線矢印コネクタ 13">
              <a:extLst>
                <a:ext uri="{FF2B5EF4-FFF2-40B4-BE49-F238E27FC236}">
                  <a16:creationId xmlns:a16="http://schemas.microsoft.com/office/drawing/2014/main" id="{9B60DAF3-1AE6-4D6F-90F6-0DB8796ED1BD}"/>
                </a:ext>
              </a:extLst>
            </p:cNvPr>
            <p:cNvCxnSpPr>
              <a:cxnSpLocks/>
            </p:cNvCxnSpPr>
            <p:nvPr/>
          </p:nvCxnSpPr>
          <p:spPr>
            <a:xfrm>
              <a:off x="6209278" y="2401033"/>
              <a:ext cx="1509314"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3FD661BE-15AD-45AF-90A9-96142C9FBC90}"/>
                </a:ext>
              </a:extLst>
            </p:cNvPr>
            <p:cNvCxnSpPr>
              <a:cxnSpLocks/>
            </p:cNvCxnSpPr>
            <p:nvPr/>
          </p:nvCxnSpPr>
          <p:spPr>
            <a:xfrm>
              <a:off x="7931870" y="2401033"/>
              <a:ext cx="1598388"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10D134FD-9689-4384-BAEE-9AEFF8BCE531}"/>
                </a:ext>
              </a:extLst>
            </p:cNvPr>
            <p:cNvCxnSpPr>
              <a:cxnSpLocks/>
            </p:cNvCxnSpPr>
            <p:nvPr/>
          </p:nvCxnSpPr>
          <p:spPr>
            <a:xfrm>
              <a:off x="9657913" y="2401033"/>
              <a:ext cx="1559213"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161E28F9-409A-49A5-B756-D102184747AD}"/>
                </a:ext>
              </a:extLst>
            </p:cNvPr>
            <p:cNvSpPr/>
            <p:nvPr/>
          </p:nvSpPr>
          <p:spPr>
            <a:xfrm>
              <a:off x="6835994" y="2163494"/>
              <a:ext cx="371480" cy="366482"/>
            </a:xfrm>
            <a:prstGeom prst="rect">
              <a:avLst/>
            </a:prstGeom>
          </p:spPr>
          <p:txBody>
            <a:bodyPr wrap="none">
              <a:spAutoFit/>
            </a:bodyPr>
            <a:lstStyle/>
            <a:p>
              <a:r>
                <a:rPr lang="ja-JP" altLang="en-US" sz="3200" dirty="0">
                  <a:latin typeface="メイリオ" panose="020B0604030504040204" pitchFamily="50" charset="-128"/>
                  <a:ea typeface="メイリオ" panose="020B0604030504040204" pitchFamily="50" charset="-128"/>
                </a:rPr>
                <a:t>序</a:t>
              </a:r>
            </a:p>
          </p:txBody>
        </p:sp>
        <p:sp>
          <p:nvSpPr>
            <p:cNvPr id="18" name="正方形/長方形 17">
              <a:extLst>
                <a:ext uri="{FF2B5EF4-FFF2-40B4-BE49-F238E27FC236}">
                  <a16:creationId xmlns:a16="http://schemas.microsoft.com/office/drawing/2014/main" id="{31E067D9-A3EB-4AEF-8915-E1F74E443318}"/>
                </a:ext>
              </a:extLst>
            </p:cNvPr>
            <p:cNvSpPr/>
            <p:nvPr/>
          </p:nvSpPr>
          <p:spPr>
            <a:xfrm>
              <a:off x="8479844" y="2129712"/>
              <a:ext cx="371480" cy="366482"/>
            </a:xfrm>
            <a:prstGeom prst="rect">
              <a:avLst/>
            </a:prstGeom>
          </p:spPr>
          <p:txBody>
            <a:bodyPr wrap="none">
              <a:spAutoFit/>
            </a:bodyPr>
            <a:lstStyle/>
            <a:p>
              <a:r>
                <a:rPr lang="ja-JP" altLang="en-US" sz="3200" dirty="0">
                  <a:latin typeface="メイリオ" panose="020B0604030504040204" pitchFamily="50" charset="-128"/>
                  <a:ea typeface="メイリオ" panose="020B0604030504040204" pitchFamily="50" charset="-128"/>
                </a:rPr>
                <a:t>破</a:t>
              </a:r>
            </a:p>
          </p:txBody>
        </p:sp>
        <p:sp>
          <p:nvSpPr>
            <p:cNvPr id="19" name="正方形/長方形 18">
              <a:extLst>
                <a:ext uri="{FF2B5EF4-FFF2-40B4-BE49-F238E27FC236}">
                  <a16:creationId xmlns:a16="http://schemas.microsoft.com/office/drawing/2014/main" id="{F7C84311-505C-45AC-A656-746F7071450B}"/>
                </a:ext>
              </a:extLst>
            </p:cNvPr>
            <p:cNvSpPr/>
            <p:nvPr/>
          </p:nvSpPr>
          <p:spPr>
            <a:xfrm>
              <a:off x="10320808" y="2119355"/>
              <a:ext cx="428383" cy="376041"/>
            </a:xfrm>
            <a:prstGeom prst="rect">
              <a:avLst/>
            </a:prstGeom>
          </p:spPr>
          <p:txBody>
            <a:bodyPr wrap="square">
              <a:spAutoFit/>
            </a:bodyPr>
            <a:lstStyle/>
            <a:p>
              <a:r>
                <a:rPr lang="ja-JP" altLang="en-US" sz="3200" dirty="0">
                  <a:latin typeface="メイリオ" panose="020B0604030504040204" pitchFamily="50" charset="-128"/>
                  <a:ea typeface="メイリオ" panose="020B0604030504040204" pitchFamily="50" charset="-128"/>
                </a:rPr>
                <a:t>急</a:t>
              </a:r>
            </a:p>
          </p:txBody>
        </p:sp>
        <p:sp>
          <p:nvSpPr>
            <p:cNvPr id="20" name="正方形/長方形 19">
              <a:extLst>
                <a:ext uri="{FF2B5EF4-FFF2-40B4-BE49-F238E27FC236}">
                  <a16:creationId xmlns:a16="http://schemas.microsoft.com/office/drawing/2014/main" id="{82047D3A-36F6-4913-B700-042BAE1F709A}"/>
                </a:ext>
              </a:extLst>
            </p:cNvPr>
            <p:cNvSpPr/>
            <p:nvPr/>
          </p:nvSpPr>
          <p:spPr>
            <a:xfrm>
              <a:off x="7635282" y="2181751"/>
              <a:ext cx="307432" cy="289328"/>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rPr>
                <a:t>間</a:t>
              </a:r>
            </a:p>
          </p:txBody>
        </p:sp>
        <p:sp>
          <p:nvSpPr>
            <p:cNvPr id="21" name="正方形/長方形 20">
              <a:extLst>
                <a:ext uri="{FF2B5EF4-FFF2-40B4-BE49-F238E27FC236}">
                  <a16:creationId xmlns:a16="http://schemas.microsoft.com/office/drawing/2014/main" id="{3C4EFF08-A7E9-4116-8D86-460D4AAC8F96}"/>
                </a:ext>
              </a:extLst>
            </p:cNvPr>
            <p:cNvSpPr/>
            <p:nvPr/>
          </p:nvSpPr>
          <p:spPr>
            <a:xfrm>
              <a:off x="9468149" y="2204474"/>
              <a:ext cx="327348" cy="289328"/>
            </a:xfrm>
            <a:prstGeom prst="rect">
              <a:avLst/>
            </a:prstGeom>
          </p:spPr>
          <p:txBody>
            <a:bodyPr wrap="square">
              <a:spAutoFit/>
            </a:bodyPr>
            <a:lstStyle/>
            <a:p>
              <a:r>
                <a:rPr lang="ja-JP" altLang="en-US" sz="2400" dirty="0">
                  <a:latin typeface="メイリオ" panose="020B0604030504040204" pitchFamily="50" charset="-128"/>
                  <a:ea typeface="メイリオ" panose="020B0604030504040204" pitchFamily="50" charset="-128"/>
                </a:rPr>
                <a:t>間</a:t>
              </a:r>
            </a:p>
          </p:txBody>
        </p:sp>
      </p:grpSp>
      <p:sp>
        <p:nvSpPr>
          <p:cNvPr id="22" name="正方形/長方形 21">
            <a:extLst>
              <a:ext uri="{FF2B5EF4-FFF2-40B4-BE49-F238E27FC236}">
                <a16:creationId xmlns:a16="http://schemas.microsoft.com/office/drawing/2014/main" id="{2EA299FA-A7CE-443A-945A-9E6BD0D3FC56}"/>
              </a:ext>
            </a:extLst>
          </p:cNvPr>
          <p:cNvSpPr/>
          <p:nvPr/>
        </p:nvSpPr>
        <p:spPr>
          <a:xfrm>
            <a:off x="1514224" y="1530633"/>
            <a:ext cx="2766045" cy="43513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E6BF25A5-F7F1-4BA0-B173-BDE56AEE7949}"/>
              </a:ext>
            </a:extLst>
          </p:cNvPr>
          <p:cNvSpPr/>
          <p:nvPr/>
        </p:nvSpPr>
        <p:spPr>
          <a:xfrm>
            <a:off x="4635317" y="1490758"/>
            <a:ext cx="2784021" cy="43513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69630B36-47B6-437B-8E77-2E6004BDC71F}"/>
              </a:ext>
            </a:extLst>
          </p:cNvPr>
          <p:cNvSpPr/>
          <p:nvPr/>
        </p:nvSpPr>
        <p:spPr>
          <a:xfrm>
            <a:off x="7774385" y="1489961"/>
            <a:ext cx="2602396" cy="43513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25BA156A-1BF5-4D7E-B1E1-4D167AB5D2A7}"/>
              </a:ext>
            </a:extLst>
          </p:cNvPr>
          <p:cNvSpPr/>
          <p:nvPr/>
        </p:nvSpPr>
        <p:spPr>
          <a:xfrm>
            <a:off x="11105814" y="2892828"/>
            <a:ext cx="461665" cy="1157172"/>
          </a:xfrm>
          <a:prstGeom prst="rect">
            <a:avLst/>
          </a:prstGeom>
        </p:spPr>
        <p:txBody>
          <a:bodyPr vert="vert" wrap="square">
            <a:spAutoFit/>
          </a:bodyPr>
          <a:lstStyle/>
          <a:p>
            <a:r>
              <a:rPr lang="ja-JP" altLang="en-US" dirty="0">
                <a:latin typeface="Times New Roman" panose="02020603050405020304" pitchFamily="18" charset="0"/>
                <a:cs typeface="Times New Roman" panose="02020603050405020304" pitchFamily="18" charset="0"/>
              </a:rPr>
              <a:t>Amplitude</a:t>
            </a:r>
          </a:p>
        </p:txBody>
      </p:sp>
    </p:spTree>
    <p:extLst>
      <p:ext uri="{BB962C8B-B14F-4D97-AF65-F5344CB8AC3E}">
        <p14:creationId xmlns:p14="http://schemas.microsoft.com/office/powerpoint/2010/main" val="3066631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0665B79-7105-483B-8A73-25D3880CAF78}"/>
              </a:ext>
            </a:extLst>
          </p:cNvPr>
          <p:cNvSpPr>
            <a:spLocks noGrp="1"/>
          </p:cNvSpPr>
          <p:nvPr>
            <p:ph type="title"/>
          </p:nvPr>
        </p:nvSpPr>
        <p:spPr/>
        <p:txBody>
          <a:bodyPr>
            <a:normAutofit/>
          </a:bodyPr>
          <a:lstStyle/>
          <a:p>
            <a:r>
              <a:rPr lang="ja-JP" altLang="en-US" dirty="0">
                <a:latin typeface="メイリオ" panose="020B0604030504040204" pitchFamily="50" charset="-128"/>
                <a:ea typeface="メイリオ" panose="020B0604030504040204" pitchFamily="50" charset="-128"/>
              </a:rPr>
              <a:t>結論</a:t>
            </a:r>
            <a:r>
              <a:rPr lang="ja-JP" altLang="en-US" sz="2800" dirty="0">
                <a:latin typeface="メイリオ" panose="020B0604030504040204" pitchFamily="50" charset="-128"/>
                <a:ea typeface="メイリオ" panose="020B0604030504040204" pitchFamily="50" charset="-128"/>
              </a:rPr>
              <a:t>（</a:t>
            </a:r>
            <a:r>
              <a:rPr lang="en-US" altLang="ja-JP" sz="2800" dirty="0">
                <a:latin typeface="メイリオ" panose="020B0604030504040204" pitchFamily="50" charset="-128"/>
                <a:ea typeface="メイリオ" panose="020B0604030504040204" pitchFamily="50" charset="-128"/>
              </a:rPr>
              <a:t>HHT</a:t>
            </a:r>
            <a:r>
              <a:rPr lang="ja-JP" altLang="en-US" sz="2800" dirty="0">
                <a:latin typeface="メイリオ" panose="020B0604030504040204" pitchFamily="50" charset="-128"/>
                <a:ea typeface="メイリオ" panose="020B0604030504040204" pitchFamily="50" charset="-128"/>
              </a:rPr>
              <a:t>を用いた文楽人形のモーション解析）</a:t>
            </a:r>
            <a:endParaRPr kumimoji="1" lang="ja-JP" altLang="en-US" sz="2800" dirty="0">
              <a:latin typeface="メイリオ" panose="020B0604030504040204" pitchFamily="50" charset="-128"/>
              <a:ea typeface="メイリオ" panose="020B0604030504040204" pitchFamily="50" charset="-128"/>
            </a:endParaRPr>
          </a:p>
        </p:txBody>
      </p:sp>
      <p:sp>
        <p:nvSpPr>
          <p:cNvPr id="2" name="コンテンツ プレースホルダー 1">
            <a:extLst>
              <a:ext uri="{FF2B5EF4-FFF2-40B4-BE49-F238E27FC236}">
                <a16:creationId xmlns:a16="http://schemas.microsoft.com/office/drawing/2014/main" id="{057C2E59-CB36-48C5-B581-F95E935E1209}"/>
              </a:ext>
            </a:extLst>
          </p:cNvPr>
          <p:cNvSpPr>
            <a:spLocks noGrp="1"/>
          </p:cNvSpPr>
          <p:nvPr>
            <p:ph idx="1"/>
          </p:nvPr>
        </p:nvSpPr>
        <p:spPr>
          <a:xfrm>
            <a:off x="645160" y="1814594"/>
            <a:ext cx="10515600" cy="4541756"/>
          </a:xfrm>
        </p:spPr>
        <p:txBody>
          <a:bodyPr>
            <a:normAutofit/>
          </a:bodyPr>
          <a:lstStyle/>
          <a:p>
            <a:pPr marL="0" indent="0">
              <a:buNone/>
            </a:pPr>
            <a:r>
              <a:rPr lang="ja-JP" altLang="en-US" sz="2400" dirty="0">
                <a:latin typeface="メイリオ" panose="020B0604030504040204" pitchFamily="50" charset="-128"/>
                <a:ea typeface="メイリオ" panose="020B0604030504040204" pitchFamily="50" charset="-128"/>
              </a:rPr>
              <a:t>１</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ヒルベルト</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ファン変換を用いて、義太夫の語りに、序破急（緩急）が存在することが確認された。今回の実験により、大夫の語りのテンポと人形のモーションの間に相関があることが判明した</a:t>
            </a:r>
            <a:endParaRPr lang="en-US" altLang="ja-JP" sz="2400" dirty="0">
              <a:latin typeface="メイリオ" panose="020B0604030504040204" pitchFamily="50" charset="-128"/>
              <a:ea typeface="メイリオ" panose="020B0604030504040204" pitchFamily="50" charset="-128"/>
            </a:endParaRPr>
          </a:p>
          <a:p>
            <a:pPr marL="0" indent="0">
              <a:buNone/>
            </a:pPr>
            <a:endParaRPr lang="en-US" altLang="ja-JP" sz="2400" dirty="0">
              <a:latin typeface="メイリオ" panose="020B0604030504040204" pitchFamily="50" charset="-128"/>
              <a:ea typeface="メイリオ" panose="020B0604030504040204" pitchFamily="50" charset="-128"/>
            </a:endParaRPr>
          </a:p>
          <a:p>
            <a:pPr marL="0" indent="0">
              <a:buNone/>
            </a:pPr>
            <a:r>
              <a:rPr lang="ja-JP" altLang="en-US" sz="2400" dirty="0">
                <a:latin typeface="メイリオ" panose="020B0604030504040204" pitchFamily="50" charset="-128"/>
                <a:ea typeface="メイリオ" panose="020B0604030504040204" pitchFamily="50" charset="-128"/>
              </a:rPr>
              <a:t>２</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経験的モード分解を用いて、義太夫、人形と三味線が同期を取る序破急の「間」を、首の関節において約</a:t>
            </a:r>
            <a:r>
              <a:rPr lang="en-US" altLang="ja-JP" sz="2400" dirty="0">
                <a:latin typeface="メイリオ" panose="020B0604030504040204" pitchFamily="50" charset="-128"/>
                <a:ea typeface="メイリオ" panose="020B0604030504040204" pitchFamily="50" charset="-128"/>
              </a:rPr>
              <a:t>2</a:t>
            </a:r>
            <a:r>
              <a:rPr lang="ja-JP" altLang="en-US" sz="2400" dirty="0">
                <a:latin typeface="メイリオ" panose="020B0604030504040204" pitchFamily="50" charset="-128"/>
                <a:ea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rPr>
              <a:t>3Hz</a:t>
            </a:r>
            <a:r>
              <a:rPr lang="ja-JP" altLang="en-US" sz="2400" dirty="0">
                <a:latin typeface="メイリオ" panose="020B0604030504040204" pitchFamily="50" charset="-128"/>
                <a:ea typeface="メイリオ" panose="020B0604030504040204" pitchFamily="50" charset="-128"/>
              </a:rPr>
              <a:t>で、</a:t>
            </a:r>
            <a:r>
              <a:rPr lang="en-US" altLang="ja-JP" sz="2400" dirty="0">
                <a:latin typeface="メイリオ" panose="020B0604030504040204" pitchFamily="50" charset="-128"/>
                <a:ea typeface="メイリオ" panose="020B0604030504040204" pitchFamily="50" charset="-128"/>
              </a:rPr>
              <a:t>0.3</a:t>
            </a:r>
            <a:r>
              <a:rPr lang="ja-JP" altLang="en-US" sz="2400" dirty="0">
                <a:latin typeface="メイリオ" panose="020B0604030504040204" pitchFamily="50" charset="-128"/>
                <a:ea typeface="メイリオ" panose="020B0604030504040204" pitchFamily="50" charset="-128"/>
              </a:rPr>
              <a:t>から</a:t>
            </a:r>
            <a:r>
              <a:rPr lang="en-US" altLang="ja-JP" sz="2400" dirty="0">
                <a:latin typeface="メイリオ" panose="020B0604030504040204" pitchFamily="50" charset="-128"/>
                <a:ea typeface="メイリオ" panose="020B0604030504040204" pitchFamily="50" charset="-128"/>
              </a:rPr>
              <a:t>0.5</a:t>
            </a:r>
            <a:r>
              <a:rPr lang="ja-JP" altLang="en-US" sz="2400" dirty="0">
                <a:latin typeface="メイリオ" panose="020B0604030504040204" pitchFamily="50" charset="-128"/>
                <a:ea typeface="メイリオ" panose="020B0604030504040204" pitchFamily="50" charset="-128"/>
              </a:rPr>
              <a:t>秒の動作に分解でき、序破急（緩急）と間の関係を示唆した</a:t>
            </a:r>
            <a:endParaRPr lang="en-US" altLang="ja-JP" sz="2400" dirty="0">
              <a:latin typeface="メイリオ" panose="020B0604030504040204" pitchFamily="50" charset="-128"/>
              <a:ea typeface="メイリオ" panose="020B0604030504040204" pitchFamily="50" charset="-128"/>
            </a:endParaRPr>
          </a:p>
          <a:p>
            <a:pPr marL="0" indent="0">
              <a:buNone/>
            </a:pPr>
            <a:endParaRPr lang="en-US" altLang="ja-JP" sz="2400" dirty="0">
              <a:latin typeface="メイリオ" panose="020B0604030504040204" pitchFamily="50" charset="-128"/>
              <a:ea typeface="メイリオ" panose="020B0604030504040204" pitchFamily="50" charset="-128"/>
            </a:endParaRPr>
          </a:p>
          <a:p>
            <a:pPr marL="0" indent="0">
              <a:buNone/>
            </a:pPr>
            <a:r>
              <a:rPr lang="ja-JP" altLang="en-US" sz="2400" dirty="0">
                <a:latin typeface="メイリオ" panose="020B0604030504040204" pitchFamily="50" charset="-128"/>
                <a:ea typeface="メイリオ" panose="020B0604030504040204" pitchFamily="50" charset="-128"/>
              </a:rPr>
              <a:t>３</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 文楽では、西洋舞踊である</a:t>
            </a:r>
            <a:r>
              <a:rPr lang="en-US" altLang="ja-JP" sz="2400" dirty="0">
                <a:latin typeface="メイリオ" panose="020B0604030504040204" pitchFamily="50" charset="-128"/>
                <a:ea typeface="メイリオ" panose="020B0604030504040204" pitchFamily="50" charset="-128"/>
              </a:rPr>
              <a:t>Perfume</a:t>
            </a:r>
            <a:r>
              <a:rPr lang="ja-JP" altLang="en-US" sz="2400" dirty="0">
                <a:latin typeface="メイリオ" panose="020B0604030504040204" pitchFamily="50" charset="-128"/>
                <a:ea typeface="メイリオ" panose="020B0604030504040204" pitchFamily="50" charset="-128"/>
              </a:rPr>
              <a:t>に確認されていない顕著な序破急（緩急）が使われていることを、ヒルベルト</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ファン変換を用いて、スペクトラムで確認した</a:t>
            </a:r>
            <a:endParaRPr lang="en-US" altLang="ja-JP" sz="2400" dirty="0">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2459357E-6F13-40FC-A35F-A669E2A63521}"/>
              </a:ext>
            </a:extLst>
          </p:cNvPr>
          <p:cNvSpPr>
            <a:spLocks noGrp="1"/>
          </p:cNvSpPr>
          <p:nvPr>
            <p:ph type="sldNum" sz="quarter" idx="12"/>
          </p:nvPr>
        </p:nvSpPr>
        <p:spPr/>
        <p:txBody>
          <a:bodyPr/>
          <a:lstStyle/>
          <a:p>
            <a:fld id="{94D03AA8-A441-4444-8383-CFB0415EC3E9}" type="slidenum">
              <a:rPr lang="ja-JP" altLang="en-US" b="1">
                <a:solidFill>
                  <a:schemeClr val="tx1"/>
                </a:solidFill>
              </a:rPr>
              <a:pPr/>
              <a:t>13</a:t>
            </a:fld>
            <a:endParaRPr kumimoji="1" lang="ja-JP" altLang="en-US" dirty="0"/>
          </a:p>
        </p:txBody>
      </p:sp>
    </p:spTree>
    <p:extLst>
      <p:ext uri="{BB962C8B-B14F-4D97-AF65-F5344CB8AC3E}">
        <p14:creationId xmlns:p14="http://schemas.microsoft.com/office/powerpoint/2010/main" val="1882587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F3F7B0-66B7-423C-B4C4-CC26C8E0F93B}"/>
              </a:ext>
            </a:extLst>
          </p:cNvPr>
          <p:cNvSpPr>
            <a:spLocks noGrp="1"/>
          </p:cNvSpPr>
          <p:nvPr>
            <p:ph type="title"/>
          </p:nvPr>
        </p:nvSpPr>
        <p:spPr/>
        <p:txBody>
          <a:bodyPr>
            <a:normAutofit/>
          </a:bodyPr>
          <a:lstStyle/>
          <a:p>
            <a:r>
              <a:rPr kumimoji="1" lang="ja-JP" altLang="en-US" dirty="0">
                <a:latin typeface="メイリオ" panose="020B0604030504040204" pitchFamily="50" charset="-128"/>
                <a:ea typeface="メイリオ" panose="020B0604030504040204" pitchFamily="50" charset="-128"/>
              </a:rPr>
              <a:t>文楽</a:t>
            </a:r>
            <a:r>
              <a:rPr lang="ja-JP" altLang="en-US" dirty="0">
                <a:latin typeface="メイリオ" panose="020B0604030504040204" pitchFamily="50" charset="-128"/>
                <a:ea typeface="メイリオ" panose="020B0604030504040204" pitchFamily="50" charset="-128"/>
              </a:rPr>
              <a:t>の感情表現技法</a:t>
            </a:r>
            <a:r>
              <a:rPr kumimoji="1" lang="ja-JP" altLang="en-US" dirty="0">
                <a:latin typeface="メイリオ" panose="020B0604030504040204" pitchFamily="50" charset="-128"/>
                <a:ea typeface="メイリオ" panose="020B0604030504040204" pitchFamily="50" charset="-128"/>
              </a:rPr>
              <a:t>「序破急」（緩急）</a:t>
            </a:r>
          </a:p>
        </p:txBody>
      </p:sp>
      <p:sp>
        <p:nvSpPr>
          <p:cNvPr id="3" name="コンテンツ プレースホルダー 2">
            <a:extLst>
              <a:ext uri="{FF2B5EF4-FFF2-40B4-BE49-F238E27FC236}">
                <a16:creationId xmlns:a16="http://schemas.microsoft.com/office/drawing/2014/main" id="{97A86DDC-8569-4489-9451-05DBB93C65AF}"/>
              </a:ext>
            </a:extLst>
          </p:cNvPr>
          <p:cNvSpPr>
            <a:spLocks noGrp="1"/>
          </p:cNvSpPr>
          <p:nvPr>
            <p:ph idx="1"/>
          </p:nvPr>
        </p:nvSpPr>
        <p:spPr>
          <a:xfrm>
            <a:off x="1447800" y="1383281"/>
            <a:ext cx="1905000" cy="587375"/>
          </a:xfrm>
        </p:spPr>
        <p:txBody>
          <a:bodyPr/>
          <a:lstStyle/>
          <a:p>
            <a:pPr marL="0" indent="0">
              <a:buNone/>
            </a:pPr>
            <a:r>
              <a:rPr kumimoji="1" lang="ja-JP" altLang="en-US" dirty="0">
                <a:latin typeface="メイリオ" panose="020B0604030504040204" pitchFamily="50" charset="-128"/>
                <a:ea typeface="メイリオ" panose="020B0604030504040204" pitchFamily="50" charset="-128"/>
              </a:rPr>
              <a:t>文楽人形</a:t>
            </a:r>
          </a:p>
        </p:txBody>
      </p:sp>
      <p:sp>
        <p:nvSpPr>
          <p:cNvPr id="8" name="スライド番号プレースホルダー 7">
            <a:extLst>
              <a:ext uri="{FF2B5EF4-FFF2-40B4-BE49-F238E27FC236}">
                <a16:creationId xmlns:a16="http://schemas.microsoft.com/office/drawing/2014/main" id="{1F49E7F2-7AC0-4564-BBB3-D3FC20D0983A}"/>
              </a:ext>
            </a:extLst>
          </p:cNvPr>
          <p:cNvSpPr>
            <a:spLocks noGrp="1"/>
          </p:cNvSpPr>
          <p:nvPr>
            <p:ph type="sldNum" sz="quarter" idx="12"/>
          </p:nvPr>
        </p:nvSpPr>
        <p:spPr/>
        <p:txBody>
          <a:bodyPr/>
          <a:lstStyle/>
          <a:p>
            <a:fld id="{94D03AA8-A441-4444-8383-CFB0415EC3E9}" type="slidenum">
              <a:rPr lang="ja-JP" altLang="en-US" b="1">
                <a:solidFill>
                  <a:schemeClr val="tx1"/>
                </a:solidFill>
              </a:rPr>
              <a:pPr/>
              <a:t>2</a:t>
            </a:fld>
            <a:endParaRPr kumimoji="1" lang="ja-JP" altLang="en-US" dirty="0"/>
          </a:p>
        </p:txBody>
      </p:sp>
      <p:sp>
        <p:nvSpPr>
          <p:cNvPr id="4" name="正方形/長方形 3">
            <a:extLst>
              <a:ext uri="{FF2B5EF4-FFF2-40B4-BE49-F238E27FC236}">
                <a16:creationId xmlns:a16="http://schemas.microsoft.com/office/drawing/2014/main" id="{1F675E8E-FA68-4807-AB51-0FF427FEBFA5}"/>
              </a:ext>
            </a:extLst>
          </p:cNvPr>
          <p:cNvSpPr/>
          <p:nvPr/>
        </p:nvSpPr>
        <p:spPr>
          <a:xfrm>
            <a:off x="6330081" y="6469023"/>
            <a:ext cx="4528419"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http://bunraku.or.jp/about/index.html</a:t>
            </a:r>
          </a:p>
        </p:txBody>
      </p:sp>
      <p:pic>
        <p:nvPicPr>
          <p:cNvPr id="5" name="図 4">
            <a:extLst>
              <a:ext uri="{FF2B5EF4-FFF2-40B4-BE49-F238E27FC236}">
                <a16:creationId xmlns:a16="http://schemas.microsoft.com/office/drawing/2014/main" id="{FBAFDA4B-1B60-426D-A9A1-AEE328208121}"/>
              </a:ext>
            </a:extLst>
          </p:cNvPr>
          <p:cNvPicPr>
            <a:picLocks noChangeAspect="1"/>
          </p:cNvPicPr>
          <p:nvPr/>
        </p:nvPicPr>
        <p:blipFill>
          <a:blip r:embed="rId3"/>
          <a:stretch>
            <a:fillRect/>
          </a:stretch>
        </p:blipFill>
        <p:spPr>
          <a:xfrm>
            <a:off x="5300742" y="1900743"/>
            <a:ext cx="5557758" cy="3214006"/>
          </a:xfrm>
          <a:prstGeom prst="rect">
            <a:avLst/>
          </a:prstGeom>
        </p:spPr>
      </p:pic>
      <p:pic>
        <p:nvPicPr>
          <p:cNvPr id="6" name="図 5">
            <a:extLst>
              <a:ext uri="{FF2B5EF4-FFF2-40B4-BE49-F238E27FC236}">
                <a16:creationId xmlns:a16="http://schemas.microsoft.com/office/drawing/2014/main" id="{FDA635A9-9DAE-4E13-AA84-A67B209F9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900743"/>
            <a:ext cx="3810000" cy="3200401"/>
          </a:xfrm>
          <a:prstGeom prst="rect">
            <a:avLst/>
          </a:prstGeom>
        </p:spPr>
      </p:pic>
      <p:sp>
        <p:nvSpPr>
          <p:cNvPr id="7" name="コンテンツ プレースホルダー 2">
            <a:extLst>
              <a:ext uri="{FF2B5EF4-FFF2-40B4-BE49-F238E27FC236}">
                <a16:creationId xmlns:a16="http://schemas.microsoft.com/office/drawing/2014/main" id="{A5ACB530-FB09-4F40-9333-341DB4AE4878}"/>
              </a:ext>
            </a:extLst>
          </p:cNvPr>
          <p:cNvSpPr txBox="1">
            <a:spLocks/>
          </p:cNvSpPr>
          <p:nvPr/>
        </p:nvSpPr>
        <p:spPr>
          <a:xfrm>
            <a:off x="5221664" y="1333639"/>
            <a:ext cx="3810000" cy="587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メイリオ" panose="020B0604030504040204" pitchFamily="50" charset="-128"/>
                <a:ea typeface="メイリオ" panose="020B0604030504040204" pitchFamily="50" charset="-128"/>
              </a:rPr>
              <a:t>大夫（指揮を取る）</a:t>
            </a:r>
          </a:p>
        </p:txBody>
      </p:sp>
      <p:sp>
        <p:nvSpPr>
          <p:cNvPr id="9" name="コンテンツ プレースホルダー 2">
            <a:extLst>
              <a:ext uri="{FF2B5EF4-FFF2-40B4-BE49-F238E27FC236}">
                <a16:creationId xmlns:a16="http://schemas.microsoft.com/office/drawing/2014/main" id="{ACCBB6C8-B861-408B-856D-5A3770E596A3}"/>
              </a:ext>
            </a:extLst>
          </p:cNvPr>
          <p:cNvSpPr txBox="1">
            <a:spLocks/>
          </p:cNvSpPr>
          <p:nvPr/>
        </p:nvSpPr>
        <p:spPr>
          <a:xfrm>
            <a:off x="9211434" y="1376923"/>
            <a:ext cx="1803394" cy="587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メイリオ" panose="020B0604030504040204" pitchFamily="50" charset="-128"/>
                <a:ea typeface="メイリオ" panose="020B0604030504040204" pitchFamily="50" charset="-128"/>
              </a:rPr>
              <a:t>三味線</a:t>
            </a:r>
          </a:p>
        </p:txBody>
      </p:sp>
      <p:sp>
        <p:nvSpPr>
          <p:cNvPr id="10" name="正方形/長方形 9">
            <a:extLst>
              <a:ext uri="{FF2B5EF4-FFF2-40B4-BE49-F238E27FC236}">
                <a16:creationId xmlns:a16="http://schemas.microsoft.com/office/drawing/2014/main" id="{1F7F1B9C-C84B-49A7-A0AB-341CA068350F}"/>
              </a:ext>
            </a:extLst>
          </p:cNvPr>
          <p:cNvSpPr/>
          <p:nvPr/>
        </p:nvSpPr>
        <p:spPr>
          <a:xfrm>
            <a:off x="534361" y="5338583"/>
            <a:ext cx="10819439" cy="1200329"/>
          </a:xfrm>
          <a:prstGeom prst="rect">
            <a:avLst/>
          </a:prstGeom>
        </p:spPr>
        <p:txBody>
          <a:bodyPr wrap="square">
            <a:spAutoFit/>
          </a:bodyPr>
          <a:lstStyle/>
          <a:p>
            <a:r>
              <a:rPr lang="ja-JP" altLang="en-US" sz="2400" dirty="0">
                <a:latin typeface="メイリオ" panose="020B0604030504040204" pitchFamily="50" charset="-128"/>
                <a:ea typeface="メイリオ" panose="020B0604030504040204" pitchFamily="50" charset="-128"/>
              </a:rPr>
              <a:t>　「序破急」とはテンポ（緩急）の変化によるものであり、文楽人形は主に緩急により感情表現を行っている。本研究は、大夫に合わせる文楽人形モーションスピード（緩急）の解析を行う</a:t>
            </a:r>
            <a:endParaRPr lang="en-US" altLang="ja-JP"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30650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67207"/>
            <a:ext cx="10515600" cy="1325563"/>
          </a:xfrm>
        </p:spPr>
        <p:txBody>
          <a:bodyPr>
            <a:normAutofit/>
          </a:bodyPr>
          <a:lstStyle/>
          <a:p>
            <a:r>
              <a:rPr lang="ja-JP" altLang="en-US" dirty="0">
                <a:latin typeface="メイリオ" panose="020B0604030504040204" pitchFamily="50" charset="-128"/>
                <a:ea typeface="メイリオ" panose="020B0604030504040204" pitchFamily="50" charset="-128"/>
              </a:rPr>
              <a:t>序破急（</a:t>
            </a:r>
            <a:r>
              <a:rPr lang="en-US" altLang="ja-JP" dirty="0">
                <a:latin typeface="メイリオ" panose="020B0604030504040204" pitchFamily="50" charset="-128"/>
                <a:ea typeface="メイリオ" panose="020B0604030504040204" pitchFamily="50" charset="-128"/>
              </a:rPr>
              <a:t>EXAMPLE1</a:t>
            </a:r>
            <a:r>
              <a:rPr lang="ja-JP" altLang="en-US" dirty="0">
                <a:latin typeface="メイリオ" panose="020B0604030504040204" pitchFamily="50" charset="-128"/>
                <a:ea typeface="メイリオ" panose="020B0604030504040204" pitchFamily="50" charset="-128"/>
              </a:rPr>
              <a:t>：文楽）</a:t>
            </a:r>
          </a:p>
        </p:txBody>
      </p:sp>
      <p:sp>
        <p:nvSpPr>
          <p:cNvPr id="5" name="スライド番号プレースホルダー 4">
            <a:extLst>
              <a:ext uri="{FF2B5EF4-FFF2-40B4-BE49-F238E27FC236}">
                <a16:creationId xmlns:a16="http://schemas.microsoft.com/office/drawing/2014/main" id="{90341BBC-C0C3-4DE9-8927-AF66D607C07D}"/>
              </a:ext>
            </a:extLst>
          </p:cNvPr>
          <p:cNvSpPr>
            <a:spLocks noGrp="1"/>
          </p:cNvSpPr>
          <p:nvPr>
            <p:ph type="sldNum" sz="quarter" idx="12"/>
          </p:nvPr>
        </p:nvSpPr>
        <p:spPr/>
        <p:txBody>
          <a:bodyPr/>
          <a:lstStyle/>
          <a:p>
            <a:fld id="{94D03AA8-A441-4444-8383-CFB0415EC3E9}" type="slidenum">
              <a:rPr lang="ja-JP" altLang="en-US" b="1">
                <a:solidFill>
                  <a:schemeClr val="tx1"/>
                </a:solidFill>
              </a:rPr>
              <a:pPr/>
              <a:t>3</a:t>
            </a:fld>
            <a:endParaRPr kumimoji="1" lang="ja-JP" altLang="en-US" dirty="0"/>
          </a:p>
        </p:txBody>
      </p:sp>
      <p:pic>
        <p:nvPicPr>
          <p:cNvPr id="4" name="video3">
            <a:hlinkClick r:id="" action="ppaction://media"/>
            <a:extLst>
              <a:ext uri="{FF2B5EF4-FFF2-40B4-BE49-F238E27FC236}">
                <a16:creationId xmlns:a16="http://schemas.microsoft.com/office/drawing/2014/main" id="{D0B9C885-6A5E-4990-A8C8-D59A680C3279}"/>
              </a:ext>
            </a:extLst>
          </p:cNvPr>
          <p:cNvPicPr>
            <a:picLocks noChangeAspect="1"/>
          </p:cNvPicPr>
          <p:nvPr>
            <a:videoFile r:link="rId1"/>
            <p:extLst>
              <p:ext uri="{DAA4B4D4-6D71-4841-9C94-3DE7FCFB9230}">
                <p14:media xmlns:p14="http://schemas.microsoft.com/office/powerpoint/2010/main" r:embed="rId2">
                  <p14:trim st="5771" end="66860"/>
                </p14:media>
              </p:ext>
            </p:extLst>
          </p:nvPr>
        </p:nvPicPr>
        <p:blipFill>
          <a:blip r:embed="rId5"/>
          <a:stretch>
            <a:fillRect/>
          </a:stretch>
        </p:blipFill>
        <p:spPr>
          <a:xfrm>
            <a:off x="1536148" y="1435740"/>
            <a:ext cx="8522252" cy="4765299"/>
          </a:xfrm>
          <a:prstGeom prst="rect">
            <a:avLst/>
          </a:prstGeom>
        </p:spPr>
      </p:pic>
      <p:sp>
        <p:nvSpPr>
          <p:cNvPr id="3" name="正方形/長方形 2">
            <a:extLst>
              <a:ext uri="{FF2B5EF4-FFF2-40B4-BE49-F238E27FC236}">
                <a16:creationId xmlns:a16="http://schemas.microsoft.com/office/drawing/2014/main" id="{93DB113B-EDD3-4537-A0EF-1E6733D719D5}"/>
              </a:ext>
            </a:extLst>
          </p:cNvPr>
          <p:cNvSpPr/>
          <p:nvPr/>
        </p:nvSpPr>
        <p:spPr>
          <a:xfrm>
            <a:off x="1050587" y="6381345"/>
            <a:ext cx="10077856" cy="369332"/>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人形浄瑠璃文楽名演集 通し狂言 </a:t>
            </a:r>
            <a:r>
              <a:rPr lang="zh-TW" altLang="en-US" dirty="0">
                <a:latin typeface="メイリオ" panose="020B0604030504040204" pitchFamily="50" charset="-128"/>
                <a:ea typeface="メイリオ" panose="020B0604030504040204" pitchFamily="50" charset="-128"/>
              </a:rPr>
              <a:t>妹背山婦女庭訓</a:t>
            </a:r>
            <a:r>
              <a:rPr lang="ja-JP" altLang="en-US" dirty="0">
                <a:latin typeface="メイリオ" panose="020B0604030504040204" pitchFamily="50" charset="-128"/>
                <a:ea typeface="メイリオ" panose="020B0604030504040204" pitchFamily="50" charset="-128"/>
              </a:rPr>
              <a:t>　杉坂屋の段（約</a:t>
            </a:r>
            <a:r>
              <a:rPr lang="en-US" altLang="ja-JP" dirty="0">
                <a:latin typeface="メイリオ" panose="020B0604030504040204" pitchFamily="50" charset="-128"/>
                <a:ea typeface="メイリオ" panose="020B0604030504040204" pitchFamily="50" charset="-128"/>
              </a:rPr>
              <a:t>3</a:t>
            </a:r>
            <a:r>
              <a:rPr lang="ja-JP" altLang="en-US" dirty="0">
                <a:latin typeface="メイリオ" panose="020B0604030504040204" pitchFamily="50" charset="-128"/>
                <a:ea typeface="メイリオ" panose="020B0604030504040204" pitchFamily="50" charset="-128"/>
              </a:rPr>
              <a:t>分のシーン） </a:t>
            </a:r>
            <a:r>
              <a:rPr lang="en-US" altLang="ja-JP" dirty="0">
                <a:latin typeface="メイリオ" panose="020B0604030504040204" pitchFamily="50" charset="-128"/>
                <a:ea typeface="メイリオ" panose="020B0604030504040204" pitchFamily="50" charset="-128"/>
              </a:rPr>
              <a:t>DVD</a:t>
            </a:r>
            <a:r>
              <a:rPr lang="ja-JP" altLang="en-US" dirty="0">
                <a:latin typeface="メイリオ" panose="020B0604030504040204" pitchFamily="50" charset="-128"/>
                <a:ea typeface="メイリオ" panose="020B0604030504040204" pitchFamily="50" charset="-128"/>
              </a:rPr>
              <a:t>より </a:t>
            </a:r>
          </a:p>
        </p:txBody>
      </p:sp>
    </p:spTree>
    <p:extLst>
      <p:ext uri="{BB962C8B-B14F-4D97-AF65-F5344CB8AC3E}">
        <p14:creationId xmlns:p14="http://schemas.microsoft.com/office/powerpoint/2010/main" val="203557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991204" y="6147200"/>
            <a:ext cx="10001476"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ja-JP" altLang="en-US" sz="2800" dirty="0">
                <a:solidFill>
                  <a:srgbClr val="FF0000"/>
                </a:solidFill>
                <a:latin typeface="メイリオ" panose="020B0604030504040204" pitchFamily="50" charset="-128"/>
                <a:ea typeface="メイリオ" panose="020B0604030504040204" pitchFamily="50" charset="-128"/>
              </a:rPr>
              <a:t>桐竹勘十郎一座によるモーションデータ及び音楽抽出</a:t>
            </a:r>
          </a:p>
        </p:txBody>
      </p:sp>
      <p:pic>
        <p:nvPicPr>
          <p:cNvPr id="3" name="シーケンス 01">
            <a:hlinkClick r:id="" action="ppaction://media"/>
            <a:extLst>
              <a:ext uri="{FF2B5EF4-FFF2-40B4-BE49-F238E27FC236}">
                <a16:creationId xmlns:a16="http://schemas.microsoft.com/office/drawing/2014/main" id="{AADF917C-4F8B-471C-87A1-4D2EC815FA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16687" y="1513143"/>
            <a:ext cx="5681192" cy="4260894"/>
          </a:xfrm>
          <a:prstGeom prst="rect">
            <a:avLst/>
          </a:prstGeom>
        </p:spPr>
      </p:pic>
      <p:sp>
        <p:nvSpPr>
          <p:cNvPr id="7" name="タイトル 1">
            <a:extLst>
              <a:ext uri="{FF2B5EF4-FFF2-40B4-BE49-F238E27FC236}">
                <a16:creationId xmlns:a16="http://schemas.microsoft.com/office/drawing/2014/main" id="{E946A6F1-E69E-40C6-AC42-0B36FD8780E1}"/>
              </a:ext>
            </a:extLst>
          </p:cNvPr>
          <p:cNvSpPr txBox="1">
            <a:spLocks/>
          </p:cNvSpPr>
          <p:nvPr/>
        </p:nvSpPr>
        <p:spPr>
          <a:xfrm>
            <a:off x="252801" y="187580"/>
            <a:ext cx="112089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600" dirty="0">
                <a:latin typeface="メイリオ" panose="020B0604030504040204" pitchFamily="50" charset="-128"/>
                <a:ea typeface="メイリオ" panose="020B0604030504040204" pitchFamily="50" charset="-128"/>
              </a:rPr>
              <a:t>4.3 </a:t>
            </a:r>
            <a:r>
              <a:rPr lang="ja-JP" altLang="en-US" sz="3600" kern="0" dirty="0">
                <a:solidFill>
                  <a:srgbClr val="000000"/>
                </a:solidFill>
                <a:latin typeface="メイリオ" panose="020B0604030504040204" pitchFamily="50" charset="-128"/>
                <a:ea typeface="メイリオ" panose="020B0604030504040204" pitchFamily="50" charset="-128"/>
                <a:cs typeface="Migu 1C" pitchFamily="50" charset="-128"/>
              </a:rPr>
              <a:t>ヒルベルトーファン変換を用いた文楽人形解析</a:t>
            </a:r>
            <a:endParaRPr lang="en-US" altLang="ja-JP" sz="3600" kern="0" dirty="0">
              <a:solidFill>
                <a:srgbClr val="000000"/>
              </a:solidFill>
              <a:latin typeface="メイリオ" panose="020B0604030504040204" pitchFamily="50" charset="-128"/>
              <a:ea typeface="メイリオ" panose="020B0604030504040204" pitchFamily="50" charset="-128"/>
              <a:cs typeface="Migu 1C" pitchFamily="50" charset="-128"/>
            </a:endParaRPr>
          </a:p>
          <a:p>
            <a:endParaRPr lang="ja-JP" altLang="en-US" sz="3600" dirty="0">
              <a:latin typeface="メイリオ" panose="020B0604030504040204" pitchFamily="50" charset="-128"/>
              <a:ea typeface="メイリオ" panose="020B0604030504040204" pitchFamily="50" charset="-128"/>
            </a:endParaRPr>
          </a:p>
        </p:txBody>
      </p:sp>
      <p:sp>
        <p:nvSpPr>
          <p:cNvPr id="2" name="スライド番号プレースホルダー 1">
            <a:extLst>
              <a:ext uri="{FF2B5EF4-FFF2-40B4-BE49-F238E27FC236}">
                <a16:creationId xmlns:a16="http://schemas.microsoft.com/office/drawing/2014/main" id="{206F1375-4AA1-491A-97FD-DE388264B503}"/>
              </a:ext>
            </a:extLst>
          </p:cNvPr>
          <p:cNvSpPr>
            <a:spLocks noGrp="1"/>
          </p:cNvSpPr>
          <p:nvPr>
            <p:ph type="sldNum" sz="quarter" idx="12"/>
          </p:nvPr>
        </p:nvSpPr>
        <p:spPr/>
        <p:txBody>
          <a:bodyPr/>
          <a:lstStyle/>
          <a:p>
            <a:fld id="{94D03AA8-A441-4444-8383-CFB0415EC3E9}" type="slidenum">
              <a:rPr lang="ja-JP" altLang="en-US" b="1">
                <a:solidFill>
                  <a:schemeClr val="tx1"/>
                </a:solidFill>
              </a:rPr>
              <a:pPr/>
              <a:t>4</a:t>
            </a:fld>
            <a:endParaRPr kumimoji="1" lang="ja-JP" altLang="en-US" dirty="0"/>
          </a:p>
        </p:txBody>
      </p:sp>
      <p:sp>
        <p:nvSpPr>
          <p:cNvPr id="5" name="正方形/長方形 4">
            <a:extLst>
              <a:ext uri="{FF2B5EF4-FFF2-40B4-BE49-F238E27FC236}">
                <a16:creationId xmlns:a16="http://schemas.microsoft.com/office/drawing/2014/main" id="{132179A3-5D27-46E6-B957-A52A4463E8F6}"/>
              </a:ext>
            </a:extLst>
          </p:cNvPr>
          <p:cNvSpPr/>
          <p:nvPr/>
        </p:nvSpPr>
        <p:spPr>
          <a:xfrm>
            <a:off x="2071631" y="1017188"/>
            <a:ext cx="7571303" cy="461665"/>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rPr>
              <a:t>文楽人形のモーションキャプチャ　</a:t>
            </a:r>
            <a:r>
              <a:rPr lang="zh-TW" altLang="en-US" sz="2400" dirty="0">
                <a:latin typeface="メイリオ" panose="020B0604030504040204" pitchFamily="50" charset="-128"/>
                <a:ea typeface="メイリオ" panose="020B0604030504040204" pitchFamily="50" charset="-128"/>
              </a:rPr>
              <a:t>妹背山婦女庭訓</a:t>
            </a:r>
            <a:r>
              <a:rPr lang="ja-JP" altLang="en-US" sz="2400" dirty="0">
                <a:latin typeface="メイリオ" panose="020B0604030504040204" pitchFamily="50" charset="-128"/>
                <a:ea typeface="メイリオ" panose="020B0604030504040204" pitchFamily="50" charset="-128"/>
              </a:rPr>
              <a:t>　</a:t>
            </a:r>
            <a:endParaRPr lang="ja-JP" altLang="en-US" sz="2400" dirty="0"/>
          </a:p>
        </p:txBody>
      </p:sp>
    </p:spTree>
    <p:extLst>
      <p:ext uri="{BB962C8B-B14F-4D97-AF65-F5344CB8AC3E}">
        <p14:creationId xmlns:p14="http://schemas.microsoft.com/office/powerpoint/2010/main" val="291823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220C6B-D12F-44C7-9C2E-841F87420A05}"/>
              </a:ext>
            </a:extLst>
          </p:cNvPr>
          <p:cNvSpPr>
            <a:spLocks noGrp="1"/>
          </p:cNvSpPr>
          <p:nvPr>
            <p:ph type="title"/>
          </p:nvPr>
        </p:nvSpPr>
        <p:spPr/>
        <p:txBody>
          <a:bodyPr>
            <a:noAutofit/>
          </a:bodyPr>
          <a:lstStyle/>
          <a:p>
            <a:r>
              <a:rPr lang="ja-JP" altLang="en-US" sz="3600" dirty="0">
                <a:latin typeface="メイリオ" panose="020B0604030504040204" pitchFamily="50" charset="-128"/>
                <a:ea typeface="メイリオ" panose="020B0604030504040204" pitchFamily="50" charset="-128"/>
              </a:rPr>
              <a:t>妹背山婦女庭訓の杉坂屋の段</a:t>
            </a:r>
            <a:br>
              <a:rPr lang="en-US" altLang="ja-JP" sz="3600" dirty="0">
                <a:latin typeface="メイリオ" panose="020B0604030504040204" pitchFamily="50" charset="-128"/>
                <a:ea typeface="メイリオ" panose="020B0604030504040204" pitchFamily="50" charset="-128"/>
              </a:rPr>
            </a:br>
            <a:r>
              <a:rPr lang="ja-JP" altLang="en-US" sz="3600" dirty="0">
                <a:latin typeface="メイリオ" panose="020B0604030504040204" pitchFamily="50" charset="-128"/>
                <a:ea typeface="メイリオ" panose="020B0604030504040204" pitchFamily="50" charset="-128"/>
              </a:rPr>
              <a:t>大夫の語りの楽譜化（大阪芸術大学　檜垣先生）</a:t>
            </a:r>
            <a:endParaRPr kumimoji="1" lang="ja-JP" altLang="en-US" sz="3600" dirty="0"/>
          </a:p>
        </p:txBody>
      </p:sp>
      <p:sp>
        <p:nvSpPr>
          <p:cNvPr id="7" name="スライド番号プレースホルダー 6">
            <a:extLst>
              <a:ext uri="{FF2B5EF4-FFF2-40B4-BE49-F238E27FC236}">
                <a16:creationId xmlns:a16="http://schemas.microsoft.com/office/drawing/2014/main" id="{B0A117C7-09E3-4D0D-A295-5F532358153A}"/>
              </a:ext>
            </a:extLst>
          </p:cNvPr>
          <p:cNvSpPr>
            <a:spLocks noGrp="1"/>
          </p:cNvSpPr>
          <p:nvPr>
            <p:ph type="sldNum" sz="quarter" idx="12"/>
          </p:nvPr>
        </p:nvSpPr>
        <p:spPr/>
        <p:txBody>
          <a:bodyPr/>
          <a:lstStyle/>
          <a:p>
            <a:fld id="{94D03AA8-A441-4444-8383-CFB0415EC3E9}" type="slidenum">
              <a:rPr lang="ja-JP" altLang="en-US" b="1">
                <a:solidFill>
                  <a:schemeClr val="tx1"/>
                </a:solidFill>
              </a:rPr>
              <a:pPr/>
              <a:t>5</a:t>
            </a:fld>
            <a:endParaRPr kumimoji="1" lang="ja-JP" altLang="en-US" dirty="0"/>
          </a:p>
        </p:txBody>
      </p:sp>
      <p:pic>
        <p:nvPicPr>
          <p:cNvPr id="4" name="Picture 2" descr="G:\0 大阪艺术大学\乐谱\1\12.jpg">
            <a:extLst>
              <a:ext uri="{FF2B5EF4-FFF2-40B4-BE49-F238E27FC236}">
                <a16:creationId xmlns:a16="http://schemas.microsoft.com/office/drawing/2014/main" id="{9C21B398-D03D-4A88-A6FD-7C1E80414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16" y="2050349"/>
            <a:ext cx="11646748" cy="4396806"/>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24679ED9-1025-49E0-9E1F-55BB71D01903}"/>
              </a:ext>
            </a:extLst>
          </p:cNvPr>
          <p:cNvSpPr/>
          <p:nvPr/>
        </p:nvSpPr>
        <p:spPr>
          <a:xfrm>
            <a:off x="7743152" y="1695959"/>
            <a:ext cx="3005951" cy="400110"/>
          </a:xfrm>
          <a:prstGeom prst="rect">
            <a:avLst/>
          </a:prstGeom>
        </p:spPr>
        <p:txBody>
          <a:bodyPr wrap="none">
            <a:spAutoFit/>
          </a:bodyPr>
          <a:lstStyle/>
          <a:p>
            <a:r>
              <a:rPr lang="ja-JP" altLang="en-US" sz="2000" dirty="0">
                <a:solidFill>
                  <a:srgbClr val="FF0000"/>
                </a:solidFill>
                <a:latin typeface="メイリオ" panose="020B0604030504040204" pitchFamily="50" charset="-128"/>
                <a:ea typeface="メイリオ" panose="020B0604030504040204" pitchFamily="50" charset="-128"/>
              </a:rPr>
              <a:t>テンポが連続で変化する</a:t>
            </a:r>
            <a:endParaRPr lang="ja-JP" altLang="en-US" sz="2000" dirty="0">
              <a:solidFill>
                <a:srgbClr val="FF0000"/>
              </a:solidFill>
            </a:endParaRPr>
          </a:p>
        </p:txBody>
      </p:sp>
      <p:sp>
        <p:nvSpPr>
          <p:cNvPr id="3" name="正方形/長方形 2">
            <a:extLst>
              <a:ext uri="{FF2B5EF4-FFF2-40B4-BE49-F238E27FC236}">
                <a16:creationId xmlns:a16="http://schemas.microsoft.com/office/drawing/2014/main" id="{3C849E95-5A25-43E5-9D7E-043854606752}"/>
              </a:ext>
            </a:extLst>
          </p:cNvPr>
          <p:cNvSpPr/>
          <p:nvPr/>
        </p:nvSpPr>
        <p:spPr>
          <a:xfrm>
            <a:off x="1948721" y="2096069"/>
            <a:ext cx="5636302" cy="5304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9189B794-072E-45A1-B66C-489026468B93}"/>
              </a:ext>
            </a:extLst>
          </p:cNvPr>
          <p:cNvSpPr/>
          <p:nvPr/>
        </p:nvSpPr>
        <p:spPr>
          <a:xfrm>
            <a:off x="287616" y="4400652"/>
            <a:ext cx="8421670" cy="5304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69715EF3-4FDE-4A43-A7DD-34DC33CB900E}"/>
              </a:ext>
            </a:extLst>
          </p:cNvPr>
          <p:cNvSpPr/>
          <p:nvPr/>
        </p:nvSpPr>
        <p:spPr>
          <a:xfrm>
            <a:off x="8859398" y="2047250"/>
            <a:ext cx="3044986" cy="5304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90881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FDA6BDD-8BE5-48D9-82A6-7DCAE14D7992}"/>
              </a:ext>
            </a:extLst>
          </p:cNvPr>
          <p:cNvPicPr>
            <a:picLocks noChangeAspect="1"/>
          </p:cNvPicPr>
          <p:nvPr/>
        </p:nvPicPr>
        <p:blipFill>
          <a:blip r:embed="rId3"/>
          <a:stretch>
            <a:fillRect/>
          </a:stretch>
        </p:blipFill>
        <p:spPr>
          <a:xfrm>
            <a:off x="38161" y="1314509"/>
            <a:ext cx="9743013" cy="4555961"/>
          </a:xfrm>
          <a:prstGeom prst="rect">
            <a:avLst/>
          </a:prstGeom>
        </p:spPr>
      </p:pic>
      <p:grpSp>
        <p:nvGrpSpPr>
          <p:cNvPr id="6" name="グループ化 5">
            <a:extLst>
              <a:ext uri="{FF2B5EF4-FFF2-40B4-BE49-F238E27FC236}">
                <a16:creationId xmlns:a16="http://schemas.microsoft.com/office/drawing/2014/main" id="{26A44470-AC05-4F78-A8A2-DA103E7FFCAB}"/>
              </a:ext>
            </a:extLst>
          </p:cNvPr>
          <p:cNvGrpSpPr/>
          <p:nvPr/>
        </p:nvGrpSpPr>
        <p:grpSpPr>
          <a:xfrm>
            <a:off x="894830" y="168474"/>
            <a:ext cx="8621558" cy="645357"/>
            <a:chOff x="6536602" y="1996584"/>
            <a:chExt cx="5323002" cy="404449"/>
          </a:xfrm>
        </p:grpSpPr>
        <p:cxnSp>
          <p:nvCxnSpPr>
            <p:cNvPr id="7" name="直線矢印コネクタ 6">
              <a:extLst>
                <a:ext uri="{FF2B5EF4-FFF2-40B4-BE49-F238E27FC236}">
                  <a16:creationId xmlns:a16="http://schemas.microsoft.com/office/drawing/2014/main" id="{07F246EC-A1B1-4FF1-A3AA-1DCFF4A38C1C}"/>
                </a:ext>
              </a:extLst>
            </p:cNvPr>
            <p:cNvCxnSpPr>
              <a:cxnSpLocks/>
            </p:cNvCxnSpPr>
            <p:nvPr/>
          </p:nvCxnSpPr>
          <p:spPr>
            <a:xfrm>
              <a:off x="6536602" y="2401033"/>
              <a:ext cx="976551"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67B9784E-1149-4B29-94BC-8B2378AD7F3E}"/>
                </a:ext>
              </a:extLst>
            </p:cNvPr>
            <p:cNvCxnSpPr>
              <a:cxnSpLocks/>
            </p:cNvCxnSpPr>
            <p:nvPr/>
          </p:nvCxnSpPr>
          <p:spPr>
            <a:xfrm>
              <a:off x="7665856" y="2401033"/>
              <a:ext cx="2025142"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E66E9768-C87B-41C0-A484-1BCBEB2A6D7E}"/>
                </a:ext>
              </a:extLst>
            </p:cNvPr>
            <p:cNvCxnSpPr>
              <a:cxnSpLocks/>
            </p:cNvCxnSpPr>
            <p:nvPr/>
          </p:nvCxnSpPr>
          <p:spPr>
            <a:xfrm>
              <a:off x="9818453" y="2401033"/>
              <a:ext cx="2041151"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F3C85F93-9F60-4289-B63E-B876DC48A734}"/>
                </a:ext>
              </a:extLst>
            </p:cNvPr>
            <p:cNvSpPr/>
            <p:nvPr/>
          </p:nvSpPr>
          <p:spPr>
            <a:xfrm>
              <a:off x="6829447" y="1997024"/>
              <a:ext cx="371480" cy="366482"/>
            </a:xfrm>
            <a:prstGeom prst="rect">
              <a:avLst/>
            </a:prstGeom>
          </p:spPr>
          <p:txBody>
            <a:bodyPr wrap="none">
              <a:spAutoFit/>
            </a:bodyPr>
            <a:lstStyle/>
            <a:p>
              <a:r>
                <a:rPr lang="ja-JP" altLang="en-US" sz="3200" dirty="0">
                  <a:latin typeface="メイリオ" panose="020B0604030504040204" pitchFamily="50" charset="-128"/>
                  <a:ea typeface="メイリオ" panose="020B0604030504040204" pitchFamily="50" charset="-128"/>
                </a:rPr>
                <a:t>序</a:t>
              </a:r>
            </a:p>
          </p:txBody>
        </p:sp>
        <p:sp>
          <p:nvSpPr>
            <p:cNvPr id="11" name="正方形/長方形 10">
              <a:extLst>
                <a:ext uri="{FF2B5EF4-FFF2-40B4-BE49-F238E27FC236}">
                  <a16:creationId xmlns:a16="http://schemas.microsoft.com/office/drawing/2014/main" id="{141C6FB0-D83B-4BB7-828D-BA6C1EF14283}"/>
                </a:ext>
              </a:extLst>
            </p:cNvPr>
            <p:cNvSpPr/>
            <p:nvPr/>
          </p:nvSpPr>
          <p:spPr>
            <a:xfrm>
              <a:off x="8362813" y="2020427"/>
              <a:ext cx="371480" cy="366482"/>
            </a:xfrm>
            <a:prstGeom prst="rect">
              <a:avLst/>
            </a:prstGeom>
          </p:spPr>
          <p:txBody>
            <a:bodyPr wrap="none">
              <a:spAutoFit/>
            </a:bodyPr>
            <a:lstStyle/>
            <a:p>
              <a:r>
                <a:rPr lang="ja-JP" altLang="en-US" sz="3200" dirty="0">
                  <a:latin typeface="メイリオ" panose="020B0604030504040204" pitchFamily="50" charset="-128"/>
                  <a:ea typeface="メイリオ" panose="020B0604030504040204" pitchFamily="50" charset="-128"/>
                </a:rPr>
                <a:t>破</a:t>
              </a:r>
            </a:p>
          </p:txBody>
        </p:sp>
        <p:sp>
          <p:nvSpPr>
            <p:cNvPr id="12" name="正方形/長方形 11">
              <a:extLst>
                <a:ext uri="{FF2B5EF4-FFF2-40B4-BE49-F238E27FC236}">
                  <a16:creationId xmlns:a16="http://schemas.microsoft.com/office/drawing/2014/main" id="{5F8F29DB-3086-4B5D-AAD3-5EB80A726774}"/>
                </a:ext>
              </a:extLst>
            </p:cNvPr>
            <p:cNvSpPr/>
            <p:nvPr/>
          </p:nvSpPr>
          <p:spPr>
            <a:xfrm>
              <a:off x="10565781" y="1996584"/>
              <a:ext cx="428383" cy="376041"/>
            </a:xfrm>
            <a:prstGeom prst="rect">
              <a:avLst/>
            </a:prstGeom>
          </p:spPr>
          <p:txBody>
            <a:bodyPr wrap="square">
              <a:spAutoFit/>
            </a:bodyPr>
            <a:lstStyle/>
            <a:p>
              <a:r>
                <a:rPr lang="ja-JP" altLang="en-US" sz="3200" dirty="0">
                  <a:latin typeface="メイリオ" panose="020B0604030504040204" pitchFamily="50" charset="-128"/>
                  <a:ea typeface="メイリオ" panose="020B0604030504040204" pitchFamily="50" charset="-128"/>
                </a:rPr>
                <a:t>急</a:t>
              </a:r>
            </a:p>
          </p:txBody>
        </p:sp>
        <p:sp>
          <p:nvSpPr>
            <p:cNvPr id="13" name="正方形/長方形 12">
              <a:extLst>
                <a:ext uri="{FF2B5EF4-FFF2-40B4-BE49-F238E27FC236}">
                  <a16:creationId xmlns:a16="http://schemas.microsoft.com/office/drawing/2014/main" id="{472F9356-F286-4251-AEE7-F7C838F565EE}"/>
                </a:ext>
              </a:extLst>
            </p:cNvPr>
            <p:cNvSpPr/>
            <p:nvPr/>
          </p:nvSpPr>
          <p:spPr>
            <a:xfrm>
              <a:off x="7405510" y="2056182"/>
              <a:ext cx="307432" cy="289328"/>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rPr>
                <a:t>間</a:t>
              </a:r>
            </a:p>
          </p:txBody>
        </p:sp>
        <p:sp>
          <p:nvSpPr>
            <p:cNvPr id="14" name="正方形/長方形 13">
              <a:extLst>
                <a:ext uri="{FF2B5EF4-FFF2-40B4-BE49-F238E27FC236}">
                  <a16:creationId xmlns:a16="http://schemas.microsoft.com/office/drawing/2014/main" id="{7286771B-98CF-4013-9AD7-951CBA5F6B6F}"/>
                </a:ext>
              </a:extLst>
            </p:cNvPr>
            <p:cNvSpPr/>
            <p:nvPr/>
          </p:nvSpPr>
          <p:spPr>
            <a:xfrm>
              <a:off x="9568683" y="2047810"/>
              <a:ext cx="327348" cy="289328"/>
            </a:xfrm>
            <a:prstGeom prst="rect">
              <a:avLst/>
            </a:prstGeom>
          </p:spPr>
          <p:txBody>
            <a:bodyPr wrap="square">
              <a:spAutoFit/>
            </a:bodyPr>
            <a:lstStyle/>
            <a:p>
              <a:r>
                <a:rPr lang="ja-JP" altLang="en-US" sz="2400" dirty="0">
                  <a:latin typeface="メイリオ" panose="020B0604030504040204" pitchFamily="50" charset="-128"/>
                  <a:ea typeface="メイリオ" panose="020B0604030504040204" pitchFamily="50" charset="-128"/>
                </a:rPr>
                <a:t>間</a:t>
              </a:r>
            </a:p>
          </p:txBody>
        </p:sp>
      </p:grpSp>
      <p:sp>
        <p:nvSpPr>
          <p:cNvPr id="17" name="正方形/長方形 16">
            <a:extLst>
              <a:ext uri="{FF2B5EF4-FFF2-40B4-BE49-F238E27FC236}">
                <a16:creationId xmlns:a16="http://schemas.microsoft.com/office/drawing/2014/main" id="{1965A145-7CD4-412B-B92B-02CA383BF3FD}"/>
              </a:ext>
            </a:extLst>
          </p:cNvPr>
          <p:cNvSpPr/>
          <p:nvPr/>
        </p:nvSpPr>
        <p:spPr>
          <a:xfrm>
            <a:off x="9781174" y="583183"/>
            <a:ext cx="2442369" cy="5262979"/>
          </a:xfrm>
          <a:prstGeom prst="rect">
            <a:avLst/>
          </a:prstGeom>
        </p:spPr>
        <p:txBody>
          <a:bodyPr wrap="square">
            <a:spAutoFit/>
          </a:bodyPr>
          <a:lstStyle/>
          <a:p>
            <a:endParaRPr lang="en-US" altLang="ja-JP" sz="2800" i="1" dirty="0"/>
          </a:p>
          <a:p>
            <a:r>
              <a:rPr lang="ja-JP" altLang="en-US" sz="2800" dirty="0">
                <a:latin typeface="メイリオ" panose="020B0604030504040204" pitchFamily="50" charset="-128"/>
                <a:ea typeface="メイリオ" panose="020B0604030504040204" pitchFamily="50" charset="-128"/>
              </a:rPr>
              <a:t>杉坂屋の段</a:t>
            </a:r>
            <a:r>
              <a:rPr lang="en-US" altLang="ja-JP" sz="2800" dirty="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約</a:t>
            </a:r>
            <a:r>
              <a:rPr lang="en-US" altLang="ja-JP" sz="2800" dirty="0">
                <a:latin typeface="メイリオ" panose="020B0604030504040204" pitchFamily="50" charset="-128"/>
                <a:ea typeface="メイリオ" panose="020B0604030504040204" pitchFamily="50" charset="-128"/>
              </a:rPr>
              <a:t>2</a:t>
            </a:r>
            <a:r>
              <a:rPr lang="ja-JP" altLang="en-US" sz="2800" dirty="0">
                <a:latin typeface="メイリオ" panose="020B0604030504040204" pitchFamily="50" charset="-128"/>
                <a:ea typeface="メイリオ" panose="020B0604030504040204" pitchFamily="50" charset="-128"/>
              </a:rPr>
              <a:t>分半</a:t>
            </a:r>
            <a:r>
              <a:rPr lang="en-US" altLang="ja-JP" sz="2800" dirty="0">
                <a:latin typeface="メイリオ" panose="020B0604030504040204" pitchFamily="50" charset="-128"/>
                <a:ea typeface="メイリオ" panose="020B0604030504040204" pitchFamily="50" charset="-128"/>
              </a:rPr>
              <a:t>)</a:t>
            </a:r>
          </a:p>
          <a:p>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主要な関節（首、腰、左手、右手）の速度は序破急（緩急）になっていることが確認できる</a:t>
            </a:r>
            <a:endParaRPr lang="en-US" altLang="ja-JP" sz="2800" dirty="0">
              <a:latin typeface="メイリオ" panose="020B0604030504040204" pitchFamily="50" charset="-128"/>
              <a:ea typeface="メイリオ" panose="020B0604030504040204" pitchFamily="50" charset="-128"/>
            </a:endParaRPr>
          </a:p>
        </p:txBody>
      </p:sp>
      <p:sp>
        <p:nvSpPr>
          <p:cNvPr id="18" name="正方形/長方形 17">
            <a:extLst>
              <a:ext uri="{FF2B5EF4-FFF2-40B4-BE49-F238E27FC236}">
                <a16:creationId xmlns:a16="http://schemas.microsoft.com/office/drawing/2014/main" id="{40451AA7-1AFE-493E-AE81-F0A6E32BD677}"/>
              </a:ext>
            </a:extLst>
          </p:cNvPr>
          <p:cNvSpPr/>
          <p:nvPr/>
        </p:nvSpPr>
        <p:spPr>
          <a:xfrm>
            <a:off x="2060303" y="6393612"/>
            <a:ext cx="6840334"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金春國男 「能への誘い 序破急と間のサイエンス」 淡交社</a:t>
            </a:r>
            <a:r>
              <a:rPr lang="en-US" altLang="ja-JP" dirty="0">
                <a:latin typeface="メイリオ" panose="020B0604030504040204" pitchFamily="50" charset="-128"/>
                <a:ea typeface="メイリオ" panose="020B0604030504040204" pitchFamily="50" charset="-128"/>
              </a:rPr>
              <a:t> 1980</a:t>
            </a:r>
            <a:endParaRPr lang="ja-JP" altLang="en-US" dirty="0">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916E1C3A-BCFF-4119-B023-F2CC1E463D43}"/>
              </a:ext>
            </a:extLst>
          </p:cNvPr>
          <p:cNvSpPr/>
          <p:nvPr/>
        </p:nvSpPr>
        <p:spPr>
          <a:xfrm>
            <a:off x="811212" y="1169746"/>
            <a:ext cx="1673254" cy="46764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255025A6-F1FA-4379-8A64-D8E1EC586C6F}"/>
              </a:ext>
            </a:extLst>
          </p:cNvPr>
          <p:cNvSpPr/>
          <p:nvPr/>
        </p:nvSpPr>
        <p:spPr>
          <a:xfrm>
            <a:off x="2701012" y="1188700"/>
            <a:ext cx="3236105" cy="46764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A475C139-D885-4C14-949C-279F44C53ADF}"/>
              </a:ext>
            </a:extLst>
          </p:cNvPr>
          <p:cNvSpPr/>
          <p:nvPr/>
        </p:nvSpPr>
        <p:spPr>
          <a:xfrm>
            <a:off x="6159686" y="1205569"/>
            <a:ext cx="3331302" cy="46764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TextBox 1">
            <a:extLst>
              <a:ext uri="{FF2B5EF4-FFF2-40B4-BE49-F238E27FC236}">
                <a16:creationId xmlns:a16="http://schemas.microsoft.com/office/drawing/2014/main" id="{B25ADCF1-291B-4BE6-82A5-EEA9EACABBD5}"/>
              </a:ext>
            </a:extLst>
          </p:cNvPr>
          <p:cNvSpPr txBox="1"/>
          <p:nvPr/>
        </p:nvSpPr>
        <p:spPr>
          <a:xfrm>
            <a:off x="2774724" y="5996210"/>
            <a:ext cx="5535416"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テンポ（上）と頭の動きの速度（下）</a:t>
            </a:r>
          </a:p>
        </p:txBody>
      </p:sp>
      <p:sp>
        <p:nvSpPr>
          <p:cNvPr id="3" name="スライド番号プレースホルダー 2">
            <a:extLst>
              <a:ext uri="{FF2B5EF4-FFF2-40B4-BE49-F238E27FC236}">
                <a16:creationId xmlns:a16="http://schemas.microsoft.com/office/drawing/2014/main" id="{68303546-298A-4775-B806-CA630C472059}"/>
              </a:ext>
            </a:extLst>
          </p:cNvPr>
          <p:cNvSpPr>
            <a:spLocks noGrp="1"/>
          </p:cNvSpPr>
          <p:nvPr>
            <p:ph type="sldNum" sz="quarter" idx="12"/>
          </p:nvPr>
        </p:nvSpPr>
        <p:spPr/>
        <p:txBody>
          <a:bodyPr/>
          <a:lstStyle/>
          <a:p>
            <a:fld id="{94D03AA8-A441-4444-8383-CFB0415EC3E9}" type="slidenum">
              <a:rPr lang="ja-JP" altLang="en-US" b="1">
                <a:solidFill>
                  <a:schemeClr val="tx1"/>
                </a:solidFill>
              </a:rPr>
              <a:pPr/>
              <a:t>6</a:t>
            </a:fld>
            <a:endParaRPr kumimoji="1" lang="ja-JP" altLang="en-US" dirty="0"/>
          </a:p>
        </p:txBody>
      </p:sp>
    </p:spTree>
    <p:extLst>
      <p:ext uri="{BB962C8B-B14F-4D97-AF65-F5344CB8AC3E}">
        <p14:creationId xmlns:p14="http://schemas.microsoft.com/office/powerpoint/2010/main" val="2766792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4088F7-4321-4152-9892-B8A117446E2B}"/>
              </a:ext>
            </a:extLst>
          </p:cNvPr>
          <p:cNvSpPr>
            <a:spLocks noGrp="1"/>
          </p:cNvSpPr>
          <p:nvPr>
            <p:ph type="title"/>
          </p:nvPr>
        </p:nvSpPr>
        <p:spPr>
          <a:xfrm>
            <a:off x="609600" y="178026"/>
            <a:ext cx="11620500" cy="1325563"/>
          </a:xfrm>
        </p:spPr>
        <p:txBody>
          <a:bodyPr>
            <a:normAutofit/>
          </a:bodyPr>
          <a:lstStyle/>
          <a:p>
            <a:r>
              <a:rPr lang="ja-JP" altLang="en-US" sz="3200" dirty="0">
                <a:latin typeface="メイリオ" panose="020B0604030504040204" pitchFamily="50" charset="-128"/>
                <a:ea typeface="メイリオ" panose="020B0604030504040204" pitchFamily="50" charset="-128"/>
              </a:rPr>
              <a:t>ヒルベルト</a:t>
            </a:r>
            <a:r>
              <a:rPr lang="en-US" altLang="ja-JP" sz="3200" dirty="0">
                <a:latin typeface="メイリオ" panose="020B0604030504040204" pitchFamily="50" charset="-128"/>
                <a:ea typeface="メイリオ" panose="020B0604030504040204" pitchFamily="50" charset="-128"/>
              </a:rPr>
              <a:t>-</a:t>
            </a:r>
            <a:r>
              <a:rPr lang="ja-JP" altLang="en-US" sz="3200" dirty="0">
                <a:latin typeface="メイリオ" panose="020B0604030504040204" pitchFamily="50" charset="-128"/>
                <a:ea typeface="メイリオ" panose="020B0604030504040204" pitchFamily="50" charset="-128"/>
              </a:rPr>
              <a:t>ファン変換による解析（ </a:t>
            </a:r>
            <a:r>
              <a:rPr lang="en-US" altLang="ja-JP" sz="3200" dirty="0">
                <a:latin typeface="メイリオ" panose="020B0604030504040204" pitchFamily="50" charset="-128"/>
                <a:ea typeface="メイリオ" panose="020B0604030504040204" pitchFamily="50" charset="-128"/>
              </a:rPr>
              <a:t>EXAMPLE 2</a:t>
            </a:r>
            <a:r>
              <a:rPr lang="ja-JP" altLang="en-US" sz="3200" dirty="0">
                <a:latin typeface="メイリオ" panose="020B0604030504040204" pitchFamily="50" charset="-128"/>
                <a:ea typeface="メイリオ" panose="020B0604030504040204" pitchFamily="50" charset="-128"/>
              </a:rPr>
              <a:t>） </a:t>
            </a:r>
            <a:br>
              <a:rPr lang="en-US" altLang="ja-JP" sz="3200" dirty="0">
                <a:latin typeface="メイリオ" panose="020B0604030504040204" pitchFamily="50" charset="-128"/>
                <a:ea typeface="メイリオ" panose="020B0604030504040204" pitchFamily="50" charset="-128"/>
              </a:rPr>
            </a:br>
            <a:r>
              <a:rPr lang="ja-JP" altLang="en-US" sz="3200" dirty="0">
                <a:latin typeface="メイリオ" panose="020B0604030504040204" pitchFamily="50" charset="-128"/>
                <a:ea typeface="メイリオ" panose="020B0604030504040204" pitchFamily="50" charset="-128"/>
              </a:rPr>
              <a:t>（首</a:t>
            </a:r>
            <a:r>
              <a:rPr lang="en-US" altLang="ja-JP" sz="3200" dirty="0" err="1">
                <a:latin typeface="メイリオ" panose="020B0604030504040204" pitchFamily="50" charset="-128"/>
                <a:ea typeface="メイリオ" panose="020B0604030504040204" pitchFamily="50" charset="-128"/>
              </a:rPr>
              <a:t>θz</a:t>
            </a:r>
            <a:r>
              <a:rPr lang="ja-JP" altLang="en-US" sz="3200" dirty="0">
                <a:latin typeface="メイリオ" panose="020B0604030504040204" pitchFamily="50" charset="-128"/>
                <a:ea typeface="メイリオ" panose="020B0604030504040204" pitchFamily="50" charset="-128"/>
              </a:rPr>
              <a:t>） 序破急 </a:t>
            </a:r>
            <a:r>
              <a:rPr lang="en-US" altLang="ja-JP" sz="3200" dirty="0">
                <a:latin typeface="メイリオ" panose="020B0604030504040204" pitchFamily="50" charset="-128"/>
                <a:ea typeface="メイリオ" panose="020B0604030504040204" pitchFamily="50" charset="-128"/>
              </a:rPr>
              <a:t>(</a:t>
            </a:r>
            <a:r>
              <a:rPr lang="ja-JP" altLang="en-US" sz="3200" dirty="0">
                <a:latin typeface="メイリオ" panose="020B0604030504040204" pitchFamily="50" charset="-128"/>
                <a:ea typeface="メイリオ" panose="020B0604030504040204" pitchFamily="50" charset="-128"/>
              </a:rPr>
              <a:t>長い</a:t>
            </a:r>
            <a:r>
              <a:rPr lang="en-US" altLang="ja-JP" sz="3200" dirty="0">
                <a:latin typeface="メイリオ" panose="020B0604030504040204" pitchFamily="50" charset="-128"/>
                <a:ea typeface="メイリオ" panose="020B0604030504040204" pitchFamily="50" charset="-128"/>
              </a:rPr>
              <a:t>)</a:t>
            </a:r>
            <a:endParaRPr kumimoji="1" lang="ja-JP" altLang="en-US" sz="3200" dirty="0">
              <a:latin typeface="メイリオ" panose="020B0604030504040204" pitchFamily="50" charset="-128"/>
              <a:ea typeface="メイリオ" panose="020B0604030504040204" pitchFamily="50" charset="-128"/>
            </a:endParaRPr>
          </a:p>
        </p:txBody>
      </p:sp>
      <p:sp>
        <p:nvSpPr>
          <p:cNvPr id="15" name="スライド番号プレースホルダー 14">
            <a:extLst>
              <a:ext uri="{FF2B5EF4-FFF2-40B4-BE49-F238E27FC236}">
                <a16:creationId xmlns:a16="http://schemas.microsoft.com/office/drawing/2014/main" id="{2EDF3282-A597-427A-BB0D-150ADFFE78F9}"/>
              </a:ext>
            </a:extLst>
          </p:cNvPr>
          <p:cNvSpPr>
            <a:spLocks noGrp="1"/>
          </p:cNvSpPr>
          <p:nvPr>
            <p:ph type="sldNum" sz="quarter" idx="12"/>
          </p:nvPr>
        </p:nvSpPr>
        <p:spPr/>
        <p:txBody>
          <a:bodyPr/>
          <a:lstStyle/>
          <a:p>
            <a:fld id="{94D03AA8-A441-4444-8383-CFB0415EC3E9}" type="slidenum">
              <a:rPr lang="ja-JP" altLang="en-US" b="1">
                <a:solidFill>
                  <a:schemeClr val="tx1"/>
                </a:solidFill>
              </a:rPr>
              <a:pPr/>
              <a:t>7</a:t>
            </a:fld>
            <a:endParaRPr kumimoji="1" lang="ja-JP" altLang="en-US" dirty="0"/>
          </a:p>
        </p:txBody>
      </p:sp>
      <p:pic>
        <p:nvPicPr>
          <p:cNvPr id="4" name="図 3">
            <a:extLst>
              <a:ext uri="{FF2B5EF4-FFF2-40B4-BE49-F238E27FC236}">
                <a16:creationId xmlns:a16="http://schemas.microsoft.com/office/drawing/2014/main" id="{DC956F4E-B602-4889-8C47-F83961FC1C3C}"/>
              </a:ext>
            </a:extLst>
          </p:cNvPr>
          <p:cNvPicPr>
            <a:picLocks noChangeAspect="1"/>
          </p:cNvPicPr>
          <p:nvPr/>
        </p:nvPicPr>
        <p:blipFill>
          <a:blip r:embed="rId3"/>
          <a:stretch>
            <a:fillRect/>
          </a:stretch>
        </p:blipFill>
        <p:spPr>
          <a:xfrm>
            <a:off x="940941" y="1744638"/>
            <a:ext cx="9528425" cy="4821744"/>
          </a:xfrm>
          <a:prstGeom prst="rect">
            <a:avLst/>
          </a:prstGeom>
        </p:spPr>
      </p:pic>
      <p:grpSp>
        <p:nvGrpSpPr>
          <p:cNvPr id="5" name="グループ化 4">
            <a:extLst>
              <a:ext uri="{FF2B5EF4-FFF2-40B4-BE49-F238E27FC236}">
                <a16:creationId xmlns:a16="http://schemas.microsoft.com/office/drawing/2014/main" id="{739C288D-B625-4350-9C8C-54939A19F921}"/>
              </a:ext>
            </a:extLst>
          </p:cNvPr>
          <p:cNvGrpSpPr/>
          <p:nvPr/>
        </p:nvGrpSpPr>
        <p:grpSpPr>
          <a:xfrm>
            <a:off x="1722634" y="1270000"/>
            <a:ext cx="7349447" cy="571247"/>
            <a:chOff x="6536602" y="1996584"/>
            <a:chExt cx="5126275" cy="404449"/>
          </a:xfrm>
        </p:grpSpPr>
        <p:cxnSp>
          <p:nvCxnSpPr>
            <p:cNvPr id="6" name="直線矢印コネクタ 5">
              <a:extLst>
                <a:ext uri="{FF2B5EF4-FFF2-40B4-BE49-F238E27FC236}">
                  <a16:creationId xmlns:a16="http://schemas.microsoft.com/office/drawing/2014/main" id="{B389831F-62D0-481E-BEBA-8FA89297930D}"/>
                </a:ext>
              </a:extLst>
            </p:cNvPr>
            <p:cNvCxnSpPr>
              <a:cxnSpLocks/>
            </p:cNvCxnSpPr>
            <p:nvPr/>
          </p:nvCxnSpPr>
          <p:spPr>
            <a:xfrm>
              <a:off x="6536602" y="2401033"/>
              <a:ext cx="664325"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557F45E6-696C-4F7A-B067-6FA6F4E37D33}"/>
                </a:ext>
              </a:extLst>
            </p:cNvPr>
            <p:cNvCxnSpPr>
              <a:cxnSpLocks/>
            </p:cNvCxnSpPr>
            <p:nvPr/>
          </p:nvCxnSpPr>
          <p:spPr>
            <a:xfrm>
              <a:off x="7600784" y="2401033"/>
              <a:ext cx="1833381"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40F6B6E7-6089-4462-9C93-61E2EC5B8DAC}"/>
                </a:ext>
              </a:extLst>
            </p:cNvPr>
            <p:cNvCxnSpPr>
              <a:cxnSpLocks/>
            </p:cNvCxnSpPr>
            <p:nvPr/>
          </p:nvCxnSpPr>
          <p:spPr>
            <a:xfrm>
              <a:off x="9657913" y="2401033"/>
              <a:ext cx="2004964"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3A056BDA-6259-4D33-A49B-A7FCE3288A56}"/>
                </a:ext>
              </a:extLst>
            </p:cNvPr>
            <p:cNvSpPr/>
            <p:nvPr/>
          </p:nvSpPr>
          <p:spPr>
            <a:xfrm>
              <a:off x="6707755" y="2003314"/>
              <a:ext cx="371480" cy="366482"/>
            </a:xfrm>
            <a:prstGeom prst="rect">
              <a:avLst/>
            </a:prstGeom>
          </p:spPr>
          <p:txBody>
            <a:bodyPr wrap="none">
              <a:spAutoFit/>
            </a:bodyPr>
            <a:lstStyle/>
            <a:p>
              <a:r>
                <a:rPr lang="ja-JP" altLang="en-US" sz="3200" dirty="0">
                  <a:latin typeface="メイリオ" panose="020B0604030504040204" pitchFamily="50" charset="-128"/>
                  <a:ea typeface="メイリオ" panose="020B0604030504040204" pitchFamily="50" charset="-128"/>
                </a:rPr>
                <a:t>序</a:t>
              </a:r>
            </a:p>
          </p:txBody>
        </p:sp>
        <p:sp>
          <p:nvSpPr>
            <p:cNvPr id="10" name="正方形/長方形 9">
              <a:extLst>
                <a:ext uri="{FF2B5EF4-FFF2-40B4-BE49-F238E27FC236}">
                  <a16:creationId xmlns:a16="http://schemas.microsoft.com/office/drawing/2014/main" id="{F965FC7E-CA69-420A-AD33-0803019C376C}"/>
                </a:ext>
              </a:extLst>
            </p:cNvPr>
            <p:cNvSpPr/>
            <p:nvPr/>
          </p:nvSpPr>
          <p:spPr>
            <a:xfrm>
              <a:off x="8362813" y="2020427"/>
              <a:ext cx="371480" cy="366482"/>
            </a:xfrm>
            <a:prstGeom prst="rect">
              <a:avLst/>
            </a:prstGeom>
          </p:spPr>
          <p:txBody>
            <a:bodyPr wrap="none">
              <a:spAutoFit/>
            </a:bodyPr>
            <a:lstStyle/>
            <a:p>
              <a:r>
                <a:rPr lang="ja-JP" altLang="en-US" sz="3200" dirty="0">
                  <a:latin typeface="メイリオ" panose="020B0604030504040204" pitchFamily="50" charset="-128"/>
                  <a:ea typeface="メイリオ" panose="020B0604030504040204" pitchFamily="50" charset="-128"/>
                </a:rPr>
                <a:t>破</a:t>
              </a:r>
            </a:p>
          </p:txBody>
        </p:sp>
        <p:sp>
          <p:nvSpPr>
            <p:cNvPr id="11" name="正方形/長方形 10">
              <a:extLst>
                <a:ext uri="{FF2B5EF4-FFF2-40B4-BE49-F238E27FC236}">
                  <a16:creationId xmlns:a16="http://schemas.microsoft.com/office/drawing/2014/main" id="{BEB097B5-6AF6-4E80-AED3-2A3B906B861C}"/>
                </a:ext>
              </a:extLst>
            </p:cNvPr>
            <p:cNvSpPr/>
            <p:nvPr/>
          </p:nvSpPr>
          <p:spPr>
            <a:xfrm>
              <a:off x="10565781" y="1996584"/>
              <a:ext cx="428383" cy="376041"/>
            </a:xfrm>
            <a:prstGeom prst="rect">
              <a:avLst/>
            </a:prstGeom>
          </p:spPr>
          <p:txBody>
            <a:bodyPr wrap="square">
              <a:spAutoFit/>
            </a:bodyPr>
            <a:lstStyle/>
            <a:p>
              <a:r>
                <a:rPr lang="ja-JP" altLang="en-US" sz="3200" dirty="0">
                  <a:latin typeface="メイリオ" panose="020B0604030504040204" pitchFamily="50" charset="-128"/>
                  <a:ea typeface="メイリオ" panose="020B0604030504040204" pitchFamily="50" charset="-128"/>
                </a:rPr>
                <a:t>急</a:t>
              </a:r>
            </a:p>
          </p:txBody>
        </p:sp>
        <p:sp>
          <p:nvSpPr>
            <p:cNvPr id="12" name="正方形/長方形 11">
              <a:extLst>
                <a:ext uri="{FF2B5EF4-FFF2-40B4-BE49-F238E27FC236}">
                  <a16:creationId xmlns:a16="http://schemas.microsoft.com/office/drawing/2014/main" id="{9B018BD3-646C-4A82-9D2A-8B6A04A213DC}"/>
                </a:ext>
              </a:extLst>
            </p:cNvPr>
            <p:cNvSpPr/>
            <p:nvPr/>
          </p:nvSpPr>
          <p:spPr>
            <a:xfrm>
              <a:off x="7293352" y="2056123"/>
              <a:ext cx="307432" cy="289328"/>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rPr>
                <a:t>間</a:t>
              </a:r>
            </a:p>
          </p:txBody>
        </p:sp>
        <p:sp>
          <p:nvSpPr>
            <p:cNvPr id="13" name="正方形/長方形 12">
              <a:extLst>
                <a:ext uri="{FF2B5EF4-FFF2-40B4-BE49-F238E27FC236}">
                  <a16:creationId xmlns:a16="http://schemas.microsoft.com/office/drawing/2014/main" id="{9AF6BE45-3EE7-473C-950F-487D46B23C25}"/>
                </a:ext>
              </a:extLst>
            </p:cNvPr>
            <p:cNvSpPr/>
            <p:nvPr/>
          </p:nvSpPr>
          <p:spPr>
            <a:xfrm>
              <a:off x="9332646" y="2056122"/>
              <a:ext cx="327348" cy="289328"/>
            </a:xfrm>
            <a:prstGeom prst="rect">
              <a:avLst/>
            </a:prstGeom>
          </p:spPr>
          <p:txBody>
            <a:bodyPr wrap="square">
              <a:spAutoFit/>
            </a:bodyPr>
            <a:lstStyle/>
            <a:p>
              <a:r>
                <a:rPr lang="ja-JP" altLang="en-US" sz="2400" dirty="0">
                  <a:latin typeface="メイリオ" panose="020B0604030504040204" pitchFamily="50" charset="-128"/>
                  <a:ea typeface="メイリオ" panose="020B0604030504040204" pitchFamily="50" charset="-128"/>
                </a:rPr>
                <a:t>間</a:t>
              </a:r>
            </a:p>
          </p:txBody>
        </p:sp>
      </p:grpSp>
      <p:sp>
        <p:nvSpPr>
          <p:cNvPr id="19" name="正方形/長方形 18">
            <a:extLst>
              <a:ext uri="{FF2B5EF4-FFF2-40B4-BE49-F238E27FC236}">
                <a16:creationId xmlns:a16="http://schemas.microsoft.com/office/drawing/2014/main" id="{A7F6E2AF-73BA-48F3-8672-9311FA7EA858}"/>
              </a:ext>
            </a:extLst>
          </p:cNvPr>
          <p:cNvSpPr/>
          <p:nvPr/>
        </p:nvSpPr>
        <p:spPr>
          <a:xfrm>
            <a:off x="1677256" y="2034283"/>
            <a:ext cx="997809" cy="38118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B9919B48-FC9A-40CF-B184-C7199E1A4B05}"/>
              </a:ext>
            </a:extLst>
          </p:cNvPr>
          <p:cNvSpPr/>
          <p:nvPr/>
        </p:nvSpPr>
        <p:spPr>
          <a:xfrm>
            <a:off x="3238300" y="1981298"/>
            <a:ext cx="2638517" cy="3812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67C925A2-2EAC-41D4-8FAC-848B473FF213}"/>
              </a:ext>
            </a:extLst>
          </p:cNvPr>
          <p:cNvSpPr/>
          <p:nvPr/>
        </p:nvSpPr>
        <p:spPr>
          <a:xfrm>
            <a:off x="6231604" y="1960750"/>
            <a:ext cx="2778702" cy="38751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0E38D8C3-669A-449E-9830-BA2D6347E5E0}"/>
              </a:ext>
            </a:extLst>
          </p:cNvPr>
          <p:cNvSpPr/>
          <p:nvPr/>
        </p:nvSpPr>
        <p:spPr>
          <a:xfrm>
            <a:off x="9571945" y="1292114"/>
            <a:ext cx="2563628" cy="400110"/>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間  序破急</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短い</a:t>
            </a:r>
            <a:r>
              <a:rPr lang="en-US" altLang="ja-JP" sz="2000" dirty="0">
                <a:latin typeface="メイリオ" panose="020B0604030504040204" pitchFamily="50" charset="-128"/>
                <a:ea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endParaRPr>
          </a:p>
        </p:txBody>
      </p:sp>
      <p:sp>
        <p:nvSpPr>
          <p:cNvPr id="14" name="楕円 13">
            <a:extLst>
              <a:ext uri="{FF2B5EF4-FFF2-40B4-BE49-F238E27FC236}">
                <a16:creationId xmlns:a16="http://schemas.microsoft.com/office/drawing/2014/main" id="{0F93BE15-437D-4B8A-9AB5-12447114D31D}"/>
              </a:ext>
            </a:extLst>
          </p:cNvPr>
          <p:cNvSpPr/>
          <p:nvPr/>
        </p:nvSpPr>
        <p:spPr>
          <a:xfrm>
            <a:off x="6445624" y="2174155"/>
            <a:ext cx="430306" cy="4649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740C2C7C-F57A-4BBA-A1C4-085136D7CED3}"/>
              </a:ext>
            </a:extLst>
          </p:cNvPr>
          <p:cNvSpPr/>
          <p:nvPr/>
        </p:nvSpPr>
        <p:spPr>
          <a:xfrm>
            <a:off x="6875930" y="2852555"/>
            <a:ext cx="430306" cy="4649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90B8BA17-17BC-4ECF-9B61-3B6964868266}"/>
              </a:ext>
            </a:extLst>
          </p:cNvPr>
          <p:cNvSpPr/>
          <p:nvPr/>
        </p:nvSpPr>
        <p:spPr>
          <a:xfrm>
            <a:off x="8292353" y="2541708"/>
            <a:ext cx="430306" cy="4649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FFF125D8-ECFB-4113-AEF0-AA2CAF0A48ED}"/>
              </a:ext>
            </a:extLst>
          </p:cNvPr>
          <p:cNvSpPr/>
          <p:nvPr/>
        </p:nvSpPr>
        <p:spPr>
          <a:xfrm>
            <a:off x="8507506" y="2005079"/>
            <a:ext cx="430306" cy="4649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矢印コネクタ 15">
            <a:extLst>
              <a:ext uri="{FF2B5EF4-FFF2-40B4-BE49-F238E27FC236}">
                <a16:creationId xmlns:a16="http://schemas.microsoft.com/office/drawing/2014/main" id="{AE5A041D-3885-4F49-A08E-8F0857AC888B}"/>
              </a:ext>
            </a:extLst>
          </p:cNvPr>
          <p:cNvCxnSpPr>
            <a:cxnSpLocks/>
            <a:endCxn id="23" idx="6"/>
          </p:cNvCxnSpPr>
          <p:nvPr/>
        </p:nvCxnSpPr>
        <p:spPr>
          <a:xfrm flipH="1">
            <a:off x="8937812" y="1663066"/>
            <a:ext cx="716820" cy="57451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16FBF73B-01E7-455D-97B7-44AC19EE3D50}"/>
              </a:ext>
            </a:extLst>
          </p:cNvPr>
          <p:cNvCxnSpPr>
            <a:cxnSpLocks/>
            <a:endCxn id="14" idx="6"/>
          </p:cNvCxnSpPr>
          <p:nvPr/>
        </p:nvCxnSpPr>
        <p:spPr>
          <a:xfrm flipH="1">
            <a:off x="6875930" y="1671508"/>
            <a:ext cx="2748621" cy="73514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5AFC5D09-932D-4F4E-B7D9-F7823131A4EF}"/>
              </a:ext>
            </a:extLst>
          </p:cNvPr>
          <p:cNvCxnSpPr>
            <a:cxnSpLocks/>
            <a:endCxn id="22" idx="6"/>
          </p:cNvCxnSpPr>
          <p:nvPr/>
        </p:nvCxnSpPr>
        <p:spPr>
          <a:xfrm flipH="1">
            <a:off x="8722659" y="1705385"/>
            <a:ext cx="901892" cy="106882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1CF45DCA-9CD7-4C70-AB76-13CF8C381D1A}"/>
              </a:ext>
            </a:extLst>
          </p:cNvPr>
          <p:cNvCxnSpPr>
            <a:cxnSpLocks/>
            <a:endCxn id="18" idx="7"/>
          </p:cNvCxnSpPr>
          <p:nvPr/>
        </p:nvCxnSpPr>
        <p:spPr>
          <a:xfrm flipH="1">
            <a:off x="7243219" y="1671508"/>
            <a:ext cx="2381332" cy="124914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正方形/長方形 25">
            <a:extLst>
              <a:ext uri="{FF2B5EF4-FFF2-40B4-BE49-F238E27FC236}">
                <a16:creationId xmlns:a16="http://schemas.microsoft.com/office/drawing/2014/main" id="{6A1A1389-E5D7-4ED8-AF52-E788AD9B2E7D}"/>
              </a:ext>
            </a:extLst>
          </p:cNvPr>
          <p:cNvSpPr/>
          <p:nvPr/>
        </p:nvSpPr>
        <p:spPr>
          <a:xfrm>
            <a:off x="10185094" y="3224330"/>
            <a:ext cx="461665" cy="1157172"/>
          </a:xfrm>
          <a:prstGeom prst="rect">
            <a:avLst/>
          </a:prstGeom>
        </p:spPr>
        <p:txBody>
          <a:bodyPr vert="vert" wrap="square">
            <a:spAutoFit/>
          </a:bodyPr>
          <a:lstStyle/>
          <a:p>
            <a:r>
              <a:rPr lang="ja-JP" altLang="en-US" dirty="0">
                <a:latin typeface="Times New Roman" panose="02020603050405020304" pitchFamily="18" charset="0"/>
                <a:cs typeface="Times New Roman" panose="02020603050405020304" pitchFamily="18" charset="0"/>
              </a:rPr>
              <a:t>Amplitude</a:t>
            </a:r>
          </a:p>
        </p:txBody>
      </p:sp>
    </p:spTree>
    <p:extLst>
      <p:ext uri="{BB962C8B-B14F-4D97-AF65-F5344CB8AC3E}">
        <p14:creationId xmlns:p14="http://schemas.microsoft.com/office/powerpoint/2010/main" val="2959589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714D2AC-3817-4C34-907E-A926D9586A62}"/>
              </a:ext>
            </a:extLst>
          </p:cNvPr>
          <p:cNvSpPr>
            <a:spLocks noGrp="1"/>
          </p:cNvSpPr>
          <p:nvPr>
            <p:ph type="sldNum" sz="quarter" idx="12"/>
          </p:nvPr>
        </p:nvSpPr>
        <p:spPr/>
        <p:txBody>
          <a:bodyPr/>
          <a:lstStyle/>
          <a:p>
            <a:fld id="{94D03AA8-A441-4444-8383-CFB0415EC3E9}" type="slidenum">
              <a:rPr kumimoji="1" lang="ja-JP" altLang="en-US" b="1" smtClean="0">
                <a:solidFill>
                  <a:schemeClr val="tx1"/>
                </a:solidFill>
              </a:rPr>
              <a:t>8</a:t>
            </a:fld>
            <a:endParaRPr kumimoji="1" lang="ja-JP" altLang="en-US" b="1" dirty="0">
              <a:solidFill>
                <a:schemeClr val="tx1"/>
              </a:solidFill>
            </a:endParaRPr>
          </a:p>
        </p:txBody>
      </p:sp>
      <p:sp>
        <p:nvSpPr>
          <p:cNvPr id="5" name="タイトル 1">
            <a:extLst>
              <a:ext uri="{FF2B5EF4-FFF2-40B4-BE49-F238E27FC236}">
                <a16:creationId xmlns:a16="http://schemas.microsoft.com/office/drawing/2014/main" id="{014D9611-457B-4CFA-8C49-EE1884F0923F}"/>
              </a:ext>
            </a:extLst>
          </p:cNvPr>
          <p:cNvSpPr>
            <a:spLocks noGrp="1"/>
          </p:cNvSpPr>
          <p:nvPr>
            <p:ph type="title"/>
          </p:nvPr>
        </p:nvSpPr>
        <p:spPr>
          <a:xfrm>
            <a:off x="838200" y="403162"/>
            <a:ext cx="10515600" cy="1325563"/>
          </a:xfrm>
        </p:spPr>
        <p:txBody>
          <a:bodyPr>
            <a:normAutofit/>
          </a:bodyPr>
          <a:lstStyle/>
          <a:p>
            <a:r>
              <a:rPr lang="ja-JP" altLang="en-US" dirty="0">
                <a:latin typeface="メイリオ" panose="020B0604030504040204" pitchFamily="50" charset="-128"/>
                <a:ea typeface="メイリオ" panose="020B0604030504040204" pitchFamily="50" charset="-128"/>
              </a:rPr>
              <a:t>現代西洋舞踊　</a:t>
            </a:r>
            <a:r>
              <a:rPr lang="en-US" altLang="ja-JP" dirty="0">
                <a:latin typeface="メイリオ" panose="020B0604030504040204" pitchFamily="50" charset="-128"/>
                <a:ea typeface="メイリオ" panose="020B0604030504040204" pitchFamily="50" charset="-128"/>
              </a:rPr>
              <a:t>Perfume Dance</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Enter the sphere</a:t>
            </a:r>
            <a:r>
              <a:rPr lang="ja-JP" altLang="en-US" dirty="0">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p:txBody>
      </p:sp>
      <p:pic>
        <p:nvPicPr>
          <p:cNvPr id="8" name="Picture 2" descr="「Perfume」の画像検索結果">
            <a:extLst>
              <a:ext uri="{FF2B5EF4-FFF2-40B4-BE49-F238E27FC236}">
                <a16:creationId xmlns:a16="http://schemas.microsoft.com/office/drawing/2014/main" id="{F1D1A0A5-B738-44E2-8D6E-B5962A9E1A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17" y="2272173"/>
            <a:ext cx="3642245" cy="2426106"/>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a:extLst>
              <a:ext uri="{FF2B5EF4-FFF2-40B4-BE49-F238E27FC236}">
                <a16:creationId xmlns:a16="http://schemas.microsoft.com/office/drawing/2014/main" id="{E697F8AE-E6F3-49C7-8D88-4E0BE2331D18}"/>
              </a:ext>
            </a:extLst>
          </p:cNvPr>
          <p:cNvSpPr/>
          <p:nvPr/>
        </p:nvSpPr>
        <p:spPr>
          <a:xfrm>
            <a:off x="1083131" y="5028257"/>
            <a:ext cx="2123658" cy="369332"/>
          </a:xfrm>
          <a:prstGeom prst="rect">
            <a:avLst/>
          </a:prstGeom>
        </p:spPr>
        <p:txBody>
          <a:bodyPr wrap="none">
            <a:spAutoFit/>
          </a:bodyPr>
          <a:lstStyle/>
          <a:p>
            <a:r>
              <a:rPr lang="en-US" altLang="ja-JP" dirty="0">
                <a:latin typeface="メイリオ" panose="020B0604030504040204" pitchFamily="50" charset="-128"/>
                <a:ea typeface="メイリオ" panose="020B0604030504040204" pitchFamily="50" charset="-128"/>
              </a:rPr>
              <a:t>Perfume </a:t>
            </a:r>
            <a:r>
              <a:rPr lang="ja-JP" altLang="en-US" dirty="0">
                <a:latin typeface="メイリオ" panose="020B0604030504040204" pitchFamily="50" charset="-128"/>
                <a:ea typeface="メイリオ" panose="020B0604030504040204" pitchFamily="50" charset="-128"/>
              </a:rPr>
              <a:t>グループ</a:t>
            </a:r>
          </a:p>
        </p:txBody>
      </p:sp>
      <p:pic>
        <p:nvPicPr>
          <p:cNvPr id="3" name="図 2">
            <a:extLst>
              <a:ext uri="{FF2B5EF4-FFF2-40B4-BE49-F238E27FC236}">
                <a16:creationId xmlns:a16="http://schemas.microsoft.com/office/drawing/2014/main" id="{64F6A514-F6F9-491B-9173-7BC23E5B2627}"/>
              </a:ext>
            </a:extLst>
          </p:cNvPr>
          <p:cNvPicPr>
            <a:picLocks noChangeAspect="1"/>
          </p:cNvPicPr>
          <p:nvPr/>
        </p:nvPicPr>
        <p:blipFill>
          <a:blip r:embed="rId4"/>
          <a:stretch>
            <a:fillRect/>
          </a:stretch>
        </p:blipFill>
        <p:spPr>
          <a:xfrm>
            <a:off x="4053084" y="2022184"/>
            <a:ext cx="7967599" cy="3832516"/>
          </a:xfrm>
          <a:prstGeom prst="rect">
            <a:avLst/>
          </a:prstGeom>
        </p:spPr>
      </p:pic>
      <p:sp>
        <p:nvSpPr>
          <p:cNvPr id="10" name="正方形/長方形 9">
            <a:extLst>
              <a:ext uri="{FF2B5EF4-FFF2-40B4-BE49-F238E27FC236}">
                <a16:creationId xmlns:a16="http://schemas.microsoft.com/office/drawing/2014/main" id="{7062EA83-1E4D-4105-837B-2B0276CB88CD}"/>
              </a:ext>
            </a:extLst>
          </p:cNvPr>
          <p:cNvSpPr/>
          <p:nvPr/>
        </p:nvSpPr>
        <p:spPr>
          <a:xfrm>
            <a:off x="6810886" y="1619230"/>
            <a:ext cx="2236510" cy="584775"/>
          </a:xfrm>
          <a:prstGeom prst="rect">
            <a:avLst/>
          </a:prstGeom>
        </p:spPr>
        <p:txBody>
          <a:bodyPr wrap="none">
            <a:spAutoFit/>
          </a:bodyPr>
          <a:lstStyle/>
          <a:p>
            <a:r>
              <a:rPr lang="ja-JP" altLang="en-US" sz="3200" dirty="0">
                <a:latin typeface="メイリオ" panose="020B0604030504040204" pitchFamily="50" charset="-128"/>
                <a:ea typeface="メイリオ" panose="020B0604030504040204" pitchFamily="50" charset="-128"/>
              </a:rPr>
              <a:t>関節角速度</a:t>
            </a:r>
            <a:endParaRPr lang="ja-JP" altLang="en-US" sz="3200" dirty="0"/>
          </a:p>
        </p:txBody>
      </p:sp>
    </p:spTree>
    <p:extLst>
      <p:ext uri="{BB962C8B-B14F-4D97-AF65-F5344CB8AC3E}">
        <p14:creationId xmlns:p14="http://schemas.microsoft.com/office/powerpoint/2010/main" val="3111828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81EC0711-1D34-4EC0-9138-8A4B5062A5A3}"/>
              </a:ext>
            </a:extLst>
          </p:cNvPr>
          <p:cNvSpPr txBox="1">
            <a:spLocks/>
          </p:cNvSpPr>
          <p:nvPr/>
        </p:nvSpPr>
        <p:spPr>
          <a:xfrm>
            <a:off x="598046" y="221135"/>
            <a:ext cx="11353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dirty="0">
                <a:latin typeface="メイリオ" panose="020B0604030504040204" pitchFamily="50" charset="-128"/>
                <a:ea typeface="メイリオ" panose="020B0604030504040204" pitchFamily="50" charset="-128"/>
              </a:rPr>
              <a:t>HHT</a:t>
            </a:r>
            <a:r>
              <a:rPr lang="ja-JP" altLang="en-US" sz="3200" dirty="0">
                <a:latin typeface="メイリオ" panose="020B0604030504040204" pitchFamily="50" charset="-128"/>
                <a:ea typeface="メイリオ" panose="020B0604030504040204" pitchFamily="50" charset="-128"/>
              </a:rPr>
              <a:t>スペクトラム（首</a:t>
            </a:r>
            <a:r>
              <a:rPr lang="en-US" altLang="ja-JP" sz="3200" dirty="0" err="1">
                <a:latin typeface="メイリオ" panose="020B0604030504040204" pitchFamily="50" charset="-128"/>
                <a:ea typeface="メイリオ" panose="020B0604030504040204" pitchFamily="50" charset="-128"/>
              </a:rPr>
              <a:t>θz</a:t>
            </a:r>
            <a:r>
              <a:rPr lang="ja-JP" altLang="en-US" sz="3200" dirty="0">
                <a:latin typeface="メイリオ" panose="020B0604030504040204" pitchFamily="50" charset="-128"/>
                <a:ea typeface="メイリオ" panose="020B0604030504040204" pitchFamily="50" charset="-128"/>
              </a:rPr>
              <a:t>） （ </a:t>
            </a:r>
            <a:r>
              <a:rPr lang="en-US" altLang="ja-JP" sz="3200" dirty="0">
                <a:latin typeface="メイリオ" panose="020B0604030504040204" pitchFamily="50" charset="-128"/>
                <a:ea typeface="メイリオ" panose="020B0604030504040204" pitchFamily="50" charset="-128"/>
              </a:rPr>
              <a:t>EXAMPLE 3</a:t>
            </a:r>
            <a:r>
              <a:rPr lang="ja-JP" altLang="en-US" sz="3200" dirty="0">
                <a:latin typeface="メイリオ" panose="020B0604030504040204" pitchFamily="50" charset="-128"/>
                <a:ea typeface="メイリオ" panose="020B0604030504040204" pitchFamily="50" charset="-128"/>
              </a:rPr>
              <a:t>）</a:t>
            </a:r>
          </a:p>
        </p:txBody>
      </p:sp>
      <p:grpSp>
        <p:nvGrpSpPr>
          <p:cNvPr id="3" name="グループ化 2">
            <a:extLst>
              <a:ext uri="{FF2B5EF4-FFF2-40B4-BE49-F238E27FC236}">
                <a16:creationId xmlns:a16="http://schemas.microsoft.com/office/drawing/2014/main" id="{27D3F102-ADE4-4619-8CB9-DDC29C536295}"/>
              </a:ext>
            </a:extLst>
          </p:cNvPr>
          <p:cNvGrpSpPr/>
          <p:nvPr/>
        </p:nvGrpSpPr>
        <p:grpSpPr>
          <a:xfrm>
            <a:off x="765043" y="1092481"/>
            <a:ext cx="9942955" cy="4831436"/>
            <a:chOff x="598046" y="1458103"/>
            <a:chExt cx="10755754" cy="5226387"/>
          </a:xfrm>
        </p:grpSpPr>
        <p:pic>
          <p:nvPicPr>
            <p:cNvPr id="7" name="図 6">
              <a:extLst>
                <a:ext uri="{FF2B5EF4-FFF2-40B4-BE49-F238E27FC236}">
                  <a16:creationId xmlns:a16="http://schemas.microsoft.com/office/drawing/2014/main" id="{6EDBD0E7-3FC2-4D0A-A558-8866FFB5C6ED}"/>
                </a:ext>
              </a:extLst>
            </p:cNvPr>
            <p:cNvPicPr>
              <a:picLocks noChangeAspect="1"/>
            </p:cNvPicPr>
            <p:nvPr/>
          </p:nvPicPr>
          <p:blipFill>
            <a:blip r:embed="rId3"/>
            <a:stretch>
              <a:fillRect/>
            </a:stretch>
          </p:blipFill>
          <p:spPr>
            <a:xfrm>
              <a:off x="598046" y="1458103"/>
              <a:ext cx="10755754" cy="5226387"/>
            </a:xfrm>
            <a:prstGeom prst="rect">
              <a:avLst/>
            </a:prstGeom>
          </p:spPr>
        </p:pic>
        <p:sp>
          <p:nvSpPr>
            <p:cNvPr id="8" name="正方形/長方形 7">
              <a:extLst>
                <a:ext uri="{FF2B5EF4-FFF2-40B4-BE49-F238E27FC236}">
                  <a16:creationId xmlns:a16="http://schemas.microsoft.com/office/drawing/2014/main" id="{6C46FD10-4B02-404D-8CDD-A23C4DDD4ACB}"/>
                </a:ext>
              </a:extLst>
            </p:cNvPr>
            <p:cNvSpPr/>
            <p:nvPr/>
          </p:nvSpPr>
          <p:spPr>
            <a:xfrm>
              <a:off x="1623317" y="3935002"/>
              <a:ext cx="8332341" cy="12123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スライド番号プレースホルダー 1">
            <a:extLst>
              <a:ext uri="{FF2B5EF4-FFF2-40B4-BE49-F238E27FC236}">
                <a16:creationId xmlns:a16="http://schemas.microsoft.com/office/drawing/2014/main" id="{2B34B8C6-D30F-482E-9BB7-33D392F022E7}"/>
              </a:ext>
            </a:extLst>
          </p:cNvPr>
          <p:cNvSpPr>
            <a:spLocks noGrp="1"/>
          </p:cNvSpPr>
          <p:nvPr>
            <p:ph type="sldNum" sz="quarter" idx="12"/>
          </p:nvPr>
        </p:nvSpPr>
        <p:spPr/>
        <p:txBody>
          <a:bodyPr/>
          <a:lstStyle/>
          <a:p>
            <a:fld id="{94D03AA8-A441-4444-8383-CFB0415EC3E9}" type="slidenum">
              <a:rPr lang="ja-JP" altLang="en-US" b="1">
                <a:solidFill>
                  <a:schemeClr val="tx1"/>
                </a:solidFill>
              </a:rPr>
              <a:pPr/>
              <a:t>9</a:t>
            </a:fld>
            <a:endParaRPr kumimoji="1" lang="ja-JP" altLang="en-US" dirty="0"/>
          </a:p>
        </p:txBody>
      </p:sp>
      <p:sp>
        <p:nvSpPr>
          <p:cNvPr id="13" name="正方形/長方形 12">
            <a:extLst>
              <a:ext uri="{FF2B5EF4-FFF2-40B4-BE49-F238E27FC236}">
                <a16:creationId xmlns:a16="http://schemas.microsoft.com/office/drawing/2014/main" id="{4A87313A-7B70-4CA9-94DE-5426D59DE2F8}"/>
              </a:ext>
            </a:extLst>
          </p:cNvPr>
          <p:cNvSpPr/>
          <p:nvPr/>
        </p:nvSpPr>
        <p:spPr>
          <a:xfrm>
            <a:off x="10248331" y="2578135"/>
            <a:ext cx="461665" cy="1157172"/>
          </a:xfrm>
          <a:prstGeom prst="rect">
            <a:avLst/>
          </a:prstGeom>
        </p:spPr>
        <p:txBody>
          <a:bodyPr vert="vert" wrap="square">
            <a:spAutoFit/>
          </a:bodyPr>
          <a:lstStyle/>
          <a:p>
            <a:r>
              <a:rPr lang="ja-JP" altLang="en-US" dirty="0">
                <a:latin typeface="Times New Roman" panose="02020603050405020304" pitchFamily="18" charset="0"/>
                <a:cs typeface="Times New Roman" panose="02020603050405020304" pitchFamily="18" charset="0"/>
              </a:rPr>
              <a:t>Amplitude</a:t>
            </a:r>
          </a:p>
        </p:txBody>
      </p:sp>
      <p:sp>
        <p:nvSpPr>
          <p:cNvPr id="14" name="正方形/長方形 13">
            <a:extLst>
              <a:ext uri="{FF2B5EF4-FFF2-40B4-BE49-F238E27FC236}">
                <a16:creationId xmlns:a16="http://schemas.microsoft.com/office/drawing/2014/main" id="{59FB1518-9B46-4EA8-B4A2-191F81C7AC78}"/>
              </a:ext>
            </a:extLst>
          </p:cNvPr>
          <p:cNvSpPr/>
          <p:nvPr/>
        </p:nvSpPr>
        <p:spPr>
          <a:xfrm>
            <a:off x="1235246" y="6068061"/>
            <a:ext cx="9002550" cy="830997"/>
          </a:xfrm>
          <a:prstGeom prst="rect">
            <a:avLst/>
          </a:prstGeom>
        </p:spPr>
        <p:txBody>
          <a:bodyPr wrap="square">
            <a:spAutoFit/>
          </a:bodyPr>
          <a:lstStyle/>
          <a:p>
            <a:r>
              <a:rPr lang="en-US" altLang="ja-JP" sz="2400" dirty="0">
                <a:solidFill>
                  <a:srgbClr val="FF0000"/>
                </a:solidFill>
                <a:latin typeface="メイリオ" panose="020B0604030504040204" pitchFamily="50" charset="-128"/>
                <a:ea typeface="メイリオ" panose="020B0604030504040204" pitchFamily="50" charset="-128"/>
              </a:rPr>
              <a:t>Perfume</a:t>
            </a:r>
            <a:r>
              <a:rPr lang="ja-JP" altLang="en-US" sz="2400" dirty="0">
                <a:solidFill>
                  <a:srgbClr val="FF0000"/>
                </a:solidFill>
                <a:latin typeface="メイリオ" panose="020B0604030504040204" pitchFamily="50" charset="-128"/>
                <a:ea typeface="メイリオ" panose="020B0604030504040204" pitchFamily="50" charset="-128"/>
              </a:rPr>
              <a:t>は、変わらないリズムに合わせて踊っているため、文楽のような序破急（緩急）は、スペクトラムに確認できない</a:t>
            </a:r>
          </a:p>
        </p:txBody>
      </p:sp>
    </p:spTree>
    <p:extLst>
      <p:ext uri="{BB962C8B-B14F-4D97-AF65-F5344CB8AC3E}">
        <p14:creationId xmlns:p14="http://schemas.microsoft.com/office/powerpoint/2010/main" val="84104879"/>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TM02900720[[fn=インテグラル]]</Template>
  <TotalTime>9529</TotalTime>
  <Words>1195</Words>
  <Application>Microsoft Office PowerPoint</Application>
  <PresentationFormat>ワイド画面</PresentationFormat>
  <Paragraphs>138</Paragraphs>
  <Slides>13</Slides>
  <Notes>12</Notes>
  <HiddenSlides>0</HiddenSlides>
  <MMClips>3</MMClips>
  <ScaleCrop>false</ScaleCrop>
  <HeadingPairs>
    <vt:vector size="6" baseType="variant">
      <vt:variant>
        <vt:lpstr>使用されているフォント</vt:lpstr>
      </vt:variant>
      <vt:variant>
        <vt:i4>9</vt:i4>
      </vt:variant>
      <vt:variant>
        <vt:lpstr>テーマ</vt:lpstr>
      </vt:variant>
      <vt:variant>
        <vt:i4>3</vt:i4>
      </vt:variant>
      <vt:variant>
        <vt:lpstr>スライド タイトル</vt:lpstr>
      </vt:variant>
      <vt:variant>
        <vt:i4>13</vt:i4>
      </vt:variant>
    </vt:vector>
  </HeadingPairs>
  <TitlesOfParts>
    <vt:vector size="25" baseType="lpstr">
      <vt:lpstr>AXIS Std R</vt:lpstr>
      <vt:lpstr>メイリオ</vt:lpstr>
      <vt:lpstr>游ゴシック</vt:lpstr>
      <vt:lpstr>游ゴシック Light</vt:lpstr>
      <vt:lpstr>Arial</vt:lpstr>
      <vt:lpstr>Calibri</vt:lpstr>
      <vt:lpstr>Calibri Light</vt:lpstr>
      <vt:lpstr>Times New Roman</vt:lpstr>
      <vt:lpstr>Wingdings 2</vt:lpstr>
      <vt:lpstr>HDOfficeLightV0</vt:lpstr>
      <vt:lpstr>1_HDOfficeLightV0</vt:lpstr>
      <vt:lpstr>Office テーマ</vt:lpstr>
      <vt:lpstr>序破急と間の定義</vt:lpstr>
      <vt:lpstr>文楽の感情表現技法「序破急」（緩急）</vt:lpstr>
      <vt:lpstr>序破急（EXAMPLE1：文楽）</vt:lpstr>
      <vt:lpstr>PowerPoint プレゼンテーション</vt:lpstr>
      <vt:lpstr>妹背山婦女庭訓の杉坂屋の段 大夫の語りの楽譜化（大阪芸術大学　檜垣先生）</vt:lpstr>
      <vt:lpstr>PowerPoint プレゼンテーション</vt:lpstr>
      <vt:lpstr>ヒルベルト-ファン変換による解析（ EXAMPLE 2）  （首θz） 序破急 (長い)</vt:lpstr>
      <vt:lpstr>現代西洋舞踊　Perfume Dance「Enter the sphere」</vt:lpstr>
      <vt:lpstr>PowerPoint プレゼンテーション</vt:lpstr>
      <vt:lpstr>車人形のモーションキャプチャ 日高川入相花王</vt:lpstr>
      <vt:lpstr>関節の角速度（ EXAMPLE 4）</vt:lpstr>
      <vt:lpstr>PowerPoint プレゼンテーション</vt:lpstr>
      <vt:lpstr>結論（HHTを用いた文楽人形のモーション解析）</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Motion Analysis Using Hilbert-Huang Transform and Its Applications of Robot Motion Synthesis （ヒルベルト－ファン変換を用いた動作解析とロボット動作生成への応用） 予備審査 2019/10/23</dc:title>
  <dc:creator>dongr</dc:creator>
  <cp:lastModifiedBy>Hayano Shingo</cp:lastModifiedBy>
  <cp:revision>995</cp:revision>
  <cp:lastPrinted>2019-10-22T06:59:38Z</cp:lastPrinted>
  <dcterms:created xsi:type="dcterms:W3CDTF">2019-09-18T08:33:22Z</dcterms:created>
  <dcterms:modified xsi:type="dcterms:W3CDTF">2021-01-07T04:01:15Z</dcterms:modified>
</cp:coreProperties>
</file>